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384" r:id="rId4"/>
    <p:sldId id="385" r:id="rId5"/>
    <p:sldId id="386" r:id="rId6"/>
    <p:sldId id="400" r:id="rId7"/>
    <p:sldId id="390" r:id="rId8"/>
    <p:sldId id="391" r:id="rId9"/>
    <p:sldId id="392" r:id="rId10"/>
    <p:sldId id="393" r:id="rId11"/>
    <p:sldId id="394" r:id="rId12"/>
    <p:sldId id="396" r:id="rId13"/>
    <p:sldId id="399" r:id="rId14"/>
  </p:sldIdLst>
  <p:sldSz cx="18288000" cy="10287000"/>
  <p:notesSz cx="6858000" cy="9144000"/>
  <p:embeddedFontLst>
    <p:embeddedFont>
      <p:font typeface="Franklin Gothic Book" panose="020B0503020102020204" pitchFamily="34" charset="0"/>
      <p:regular r:id="rId16"/>
      <p:italic r:id="rId17"/>
    </p:embeddedFont>
    <p:embeddedFont>
      <p:font typeface="Franklin Gothic Demi" panose="020B0703020102020204" pitchFamily="34" charset="0"/>
      <p:regular r:id="rId18"/>
      <p:italic r:id="rId19"/>
    </p:embeddedFont>
    <p:embeddedFont>
      <p:font typeface="Tw Cen MT" panose="020B0602020104020603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4762" autoAdjust="0"/>
  </p:normalViewPr>
  <p:slideViewPr>
    <p:cSldViewPr>
      <p:cViewPr varScale="1">
        <p:scale>
          <a:sx n="35" d="100"/>
          <a:sy n="35" d="100"/>
        </p:scale>
        <p:origin x="1108" y="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473EDC-8D40-4A3E-8883-D9179B022388}" type="doc">
      <dgm:prSet loTypeId="urn:microsoft.com/office/officeart/2005/8/layout/gear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8A084CD-6AA8-48E4-ACFF-1F4298099BDC}">
      <dgm:prSet phldrT="[Texte]" custT="1"/>
      <dgm:spPr>
        <a:solidFill>
          <a:srgbClr val="002060"/>
        </a:solidFill>
      </dgm:spPr>
      <dgm:t>
        <a:bodyPr/>
        <a:lstStyle/>
        <a:p>
          <a:r>
            <a:rPr lang="fr-FR" sz="2200" b="1" dirty="0"/>
            <a:t>Ministère en charge de l’énergie </a:t>
          </a:r>
        </a:p>
      </dgm:t>
    </dgm:pt>
    <dgm:pt modelId="{A78121E6-ECE4-49D1-B513-014686CFFF1B}" type="parTrans" cxnId="{4CF7C57D-C1BA-4F48-8C27-36C7EDED2A1B}">
      <dgm:prSet/>
      <dgm:spPr/>
      <dgm:t>
        <a:bodyPr/>
        <a:lstStyle/>
        <a:p>
          <a:endParaRPr lang="fr-FR"/>
        </a:p>
      </dgm:t>
    </dgm:pt>
    <dgm:pt modelId="{78032499-5FE6-43B4-9E62-697E5BC9F54D}" type="sibTrans" cxnId="{4CF7C57D-C1BA-4F48-8C27-36C7EDED2A1B}">
      <dgm:prSet/>
      <dgm:spPr>
        <a:solidFill>
          <a:srgbClr val="002060"/>
        </a:solidFill>
        <a:ln>
          <a:solidFill>
            <a:srgbClr val="002060"/>
          </a:solidFill>
        </a:ln>
      </dgm:spPr>
      <dgm:t>
        <a:bodyPr/>
        <a:lstStyle/>
        <a:p>
          <a:endParaRPr lang="fr-FR"/>
        </a:p>
      </dgm:t>
    </dgm:pt>
    <dgm:pt modelId="{ABA67328-6E29-4E40-AC0B-B4106706AA63}">
      <dgm:prSet phldrT="[Texte]" custT="1"/>
      <dgm:spPr>
        <a:solidFill>
          <a:srgbClr val="00863D"/>
        </a:solidFill>
      </dgm:spPr>
      <dgm:t>
        <a:bodyPr/>
        <a:lstStyle/>
        <a:p>
          <a:r>
            <a:rPr lang="fr-FR" sz="1600" b="1" dirty="0"/>
            <a:t>Groupe SOMELEC</a:t>
          </a:r>
        </a:p>
      </dgm:t>
    </dgm:pt>
    <dgm:pt modelId="{F67C5ABE-6BFF-495D-961A-EFE9E90C58ED}" type="parTrans" cxnId="{41F56823-53D5-46C8-8FEE-72EC0352E179}">
      <dgm:prSet/>
      <dgm:spPr/>
      <dgm:t>
        <a:bodyPr/>
        <a:lstStyle/>
        <a:p>
          <a:endParaRPr lang="fr-FR"/>
        </a:p>
      </dgm:t>
    </dgm:pt>
    <dgm:pt modelId="{4FA8BEB2-AE75-496F-9388-4F2E34A65526}" type="sibTrans" cxnId="{41F56823-53D5-46C8-8FEE-72EC0352E179}">
      <dgm:prSet/>
      <dgm:spPr>
        <a:solidFill>
          <a:srgbClr val="00863D"/>
        </a:solidFill>
        <a:ln>
          <a:solidFill>
            <a:srgbClr val="00863D"/>
          </a:solidFill>
        </a:ln>
      </dgm:spPr>
      <dgm:t>
        <a:bodyPr/>
        <a:lstStyle/>
        <a:p>
          <a:endParaRPr lang="fr-FR"/>
        </a:p>
      </dgm:t>
    </dgm:pt>
    <dgm:pt modelId="{AD7BD7FC-A617-4E9D-8EE2-CFC04B0F1C8C}">
      <dgm:prSet phldrT="[Texte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r-FR" b="1" dirty="0">
              <a:solidFill>
                <a:schemeClr val="tx1"/>
              </a:solidFill>
            </a:rPr>
            <a:t>Autorité de Régulation </a:t>
          </a:r>
        </a:p>
      </dgm:t>
    </dgm:pt>
    <dgm:pt modelId="{07D58692-DF46-4B9B-A738-BA273A87D000}" type="parTrans" cxnId="{2260A8A5-777F-4AA2-A760-0FB7F39EE2CB}">
      <dgm:prSet/>
      <dgm:spPr/>
      <dgm:t>
        <a:bodyPr/>
        <a:lstStyle/>
        <a:p>
          <a:endParaRPr lang="fr-FR"/>
        </a:p>
      </dgm:t>
    </dgm:pt>
    <dgm:pt modelId="{A7274DC1-DEAF-4264-8179-F2EE37119486}" type="sibTrans" cxnId="{2260A8A5-777F-4AA2-A760-0FB7F39EE2CB}">
      <dgm:prSet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fr-FR"/>
        </a:p>
      </dgm:t>
    </dgm:pt>
    <dgm:pt modelId="{2E25CB02-472B-4963-BFF4-C91CC644C3EF}">
      <dgm:prSet phldrT="[Texte]"/>
      <dgm:spPr/>
      <dgm:t>
        <a:bodyPr/>
        <a:lstStyle/>
        <a:p>
          <a:endParaRPr lang="fr-FR"/>
        </a:p>
      </dgm:t>
    </dgm:pt>
    <dgm:pt modelId="{B99BE1F2-9233-4EEE-9124-67C3D45E7AC3}" type="parTrans" cxnId="{0B1614A3-7518-4968-82AB-9CD6B03F1019}">
      <dgm:prSet/>
      <dgm:spPr/>
      <dgm:t>
        <a:bodyPr/>
        <a:lstStyle/>
        <a:p>
          <a:endParaRPr lang="fr-FR"/>
        </a:p>
      </dgm:t>
    </dgm:pt>
    <dgm:pt modelId="{1B5A34CE-365F-4939-9B91-3B7F1441BC58}" type="sibTrans" cxnId="{0B1614A3-7518-4968-82AB-9CD6B03F1019}">
      <dgm:prSet/>
      <dgm:spPr/>
      <dgm:t>
        <a:bodyPr/>
        <a:lstStyle/>
        <a:p>
          <a:endParaRPr lang="fr-FR"/>
        </a:p>
      </dgm:t>
    </dgm:pt>
    <dgm:pt modelId="{1E4FB55F-C4FA-44F3-8891-37ADC5DAA2FB}">
      <dgm:prSet phldrT="[Texte]"/>
      <dgm:spPr/>
      <dgm:t>
        <a:bodyPr/>
        <a:lstStyle/>
        <a:p>
          <a:endParaRPr lang="fr-FR" dirty="0"/>
        </a:p>
      </dgm:t>
    </dgm:pt>
    <dgm:pt modelId="{0BA3FF63-6129-44E3-A826-596A010D148A}" type="parTrans" cxnId="{5C906424-2320-4A97-AE72-AF3B8D65BEBE}">
      <dgm:prSet/>
      <dgm:spPr/>
      <dgm:t>
        <a:bodyPr/>
        <a:lstStyle/>
        <a:p>
          <a:endParaRPr lang="fr-FR"/>
        </a:p>
      </dgm:t>
    </dgm:pt>
    <dgm:pt modelId="{6BBEB7CC-0304-48B0-98F1-DC4C5487ACD3}" type="sibTrans" cxnId="{5C906424-2320-4A97-AE72-AF3B8D65BEBE}">
      <dgm:prSet/>
      <dgm:spPr/>
      <dgm:t>
        <a:bodyPr/>
        <a:lstStyle/>
        <a:p>
          <a:endParaRPr lang="fr-FR"/>
        </a:p>
      </dgm:t>
    </dgm:pt>
    <dgm:pt modelId="{AE690B73-1496-490B-865F-91DE82C24151}">
      <dgm:prSet phldrT="[Texte]"/>
      <dgm:spPr/>
      <dgm:t>
        <a:bodyPr/>
        <a:lstStyle/>
        <a:p>
          <a:endParaRPr lang="fr-FR"/>
        </a:p>
      </dgm:t>
    </dgm:pt>
    <dgm:pt modelId="{D9189EA1-0D1F-48AF-AA14-F0C8B07206CA}" type="parTrans" cxnId="{A1B6263D-F114-4F82-A396-C1EFD329C68E}">
      <dgm:prSet/>
      <dgm:spPr/>
      <dgm:t>
        <a:bodyPr/>
        <a:lstStyle/>
        <a:p>
          <a:endParaRPr lang="fr-FR"/>
        </a:p>
      </dgm:t>
    </dgm:pt>
    <dgm:pt modelId="{8D64839D-59E0-43A8-9AA4-4947D190948D}" type="sibTrans" cxnId="{A1B6263D-F114-4F82-A396-C1EFD329C68E}">
      <dgm:prSet/>
      <dgm:spPr/>
      <dgm:t>
        <a:bodyPr/>
        <a:lstStyle/>
        <a:p>
          <a:endParaRPr lang="fr-FR"/>
        </a:p>
      </dgm:t>
    </dgm:pt>
    <dgm:pt modelId="{D662FD4A-9482-40CB-86AC-0154530A0753}">
      <dgm:prSet phldrT="[Texte]"/>
      <dgm:spPr/>
      <dgm:t>
        <a:bodyPr/>
        <a:lstStyle/>
        <a:p>
          <a:endParaRPr lang="fr-FR" dirty="0"/>
        </a:p>
      </dgm:t>
    </dgm:pt>
    <dgm:pt modelId="{13F810BF-6F12-4E95-B877-712B2A3B36AE}" type="parTrans" cxnId="{7AC09A42-4AC2-4EEC-B001-11131552E6C2}">
      <dgm:prSet/>
      <dgm:spPr/>
      <dgm:t>
        <a:bodyPr/>
        <a:lstStyle/>
        <a:p>
          <a:endParaRPr lang="fr-FR"/>
        </a:p>
      </dgm:t>
    </dgm:pt>
    <dgm:pt modelId="{E9D4AFD6-720D-4357-B7A8-146765D84F91}" type="sibTrans" cxnId="{7AC09A42-4AC2-4EEC-B001-11131552E6C2}">
      <dgm:prSet/>
      <dgm:spPr/>
      <dgm:t>
        <a:bodyPr/>
        <a:lstStyle/>
        <a:p>
          <a:endParaRPr lang="fr-FR"/>
        </a:p>
      </dgm:t>
    </dgm:pt>
    <dgm:pt modelId="{811A04AD-C6D6-4999-8909-A1D8B13557C1}">
      <dgm:prSet phldrT="[Texte]"/>
      <dgm:spPr/>
      <dgm:t>
        <a:bodyPr/>
        <a:lstStyle/>
        <a:p>
          <a:endParaRPr lang="fr-FR"/>
        </a:p>
      </dgm:t>
    </dgm:pt>
    <dgm:pt modelId="{7D4F7DA2-1368-457C-8E4C-1FF05C49CED3}" type="parTrans" cxnId="{D38584E2-DF2A-4E35-A121-076B5DB76C88}">
      <dgm:prSet/>
      <dgm:spPr/>
      <dgm:t>
        <a:bodyPr/>
        <a:lstStyle/>
        <a:p>
          <a:endParaRPr lang="fr-FR"/>
        </a:p>
      </dgm:t>
    </dgm:pt>
    <dgm:pt modelId="{210BDA5F-691B-4F52-93E3-C94489D8F8F8}" type="sibTrans" cxnId="{D38584E2-DF2A-4E35-A121-076B5DB76C88}">
      <dgm:prSet/>
      <dgm:spPr/>
      <dgm:t>
        <a:bodyPr/>
        <a:lstStyle/>
        <a:p>
          <a:endParaRPr lang="fr-FR"/>
        </a:p>
      </dgm:t>
    </dgm:pt>
    <dgm:pt modelId="{109C1E3E-927E-4706-83C5-DD3C78EDFEEC}">
      <dgm:prSet phldrT="[Texte]"/>
      <dgm:spPr/>
      <dgm:t>
        <a:bodyPr/>
        <a:lstStyle/>
        <a:p>
          <a:endParaRPr lang="fr-FR" dirty="0"/>
        </a:p>
      </dgm:t>
    </dgm:pt>
    <dgm:pt modelId="{788C410B-355C-4F88-923F-7B8BDE72E178}" type="parTrans" cxnId="{3C07DA8F-6DB9-44B4-BEA5-353E38FAD576}">
      <dgm:prSet/>
      <dgm:spPr/>
      <dgm:t>
        <a:bodyPr/>
        <a:lstStyle/>
        <a:p>
          <a:endParaRPr lang="fr-FR"/>
        </a:p>
      </dgm:t>
    </dgm:pt>
    <dgm:pt modelId="{78F1F530-CA05-456C-B7EB-799D90CD8CCC}" type="sibTrans" cxnId="{3C07DA8F-6DB9-44B4-BEA5-353E38FAD576}">
      <dgm:prSet/>
      <dgm:spPr/>
      <dgm:t>
        <a:bodyPr/>
        <a:lstStyle/>
        <a:p>
          <a:endParaRPr lang="fr-FR"/>
        </a:p>
      </dgm:t>
    </dgm:pt>
    <dgm:pt modelId="{AF8DF9AD-FA8B-4CA1-A375-CFD6D68E5F9C}">
      <dgm:prSet phldrT="[Texte]" custLinFactNeighborX="22648" custLinFactNeighborY="-3777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fr-FR"/>
        </a:p>
      </dgm:t>
    </dgm:pt>
    <dgm:pt modelId="{41A44082-DC12-4278-8F4E-CC525E6208EE}" type="parTrans" cxnId="{4A5B81C6-3CA1-468C-BB71-ABFBE678D672}">
      <dgm:prSet/>
      <dgm:spPr/>
      <dgm:t>
        <a:bodyPr/>
        <a:lstStyle/>
        <a:p>
          <a:endParaRPr lang="fr-CA"/>
        </a:p>
      </dgm:t>
    </dgm:pt>
    <dgm:pt modelId="{FA2C3B57-0EB1-4669-899E-4BEDDCD1B05A}" type="sibTrans" cxnId="{4A5B81C6-3CA1-468C-BB71-ABFBE678D672}">
      <dgm:prSet custAng="1551199" custLinFactNeighborX="20719" custLinFactNeighborY="-688"/>
      <dgm:spPr/>
      <dgm:t>
        <a:bodyPr/>
        <a:lstStyle/>
        <a:p>
          <a:endParaRPr lang="fr-CA"/>
        </a:p>
      </dgm:t>
    </dgm:pt>
    <dgm:pt modelId="{161CFDE4-FECD-4941-AD45-018927B1AC18}">
      <dgm:prSet phldrT="[Texte]" custAng="20263945" custScaleX="103202" custScaleY="100929" custLinFactNeighborX="22648" custLinFactNeighborY="-3777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fr-FR"/>
        </a:p>
      </dgm:t>
    </dgm:pt>
    <dgm:pt modelId="{7DE8E4D5-4EAB-4D66-9C02-FA08D1857E1D}" type="parTrans" cxnId="{E70B4EA2-DE26-4108-B9D9-D916AD789CDD}">
      <dgm:prSet/>
      <dgm:spPr/>
      <dgm:t>
        <a:bodyPr/>
        <a:lstStyle/>
        <a:p>
          <a:endParaRPr lang="fr-CA"/>
        </a:p>
      </dgm:t>
    </dgm:pt>
    <dgm:pt modelId="{6B41D6A1-9206-43EC-968C-20D8F23A831A}" type="sibTrans" cxnId="{E70B4EA2-DE26-4108-B9D9-D916AD789CDD}">
      <dgm:prSet custAng="1551199" custLinFactNeighborX="20719" custLinFactNeighborY="-688"/>
      <dgm:spPr/>
      <dgm:t>
        <a:bodyPr/>
        <a:lstStyle/>
        <a:p>
          <a:endParaRPr lang="fr-CA"/>
        </a:p>
      </dgm:t>
    </dgm:pt>
    <dgm:pt modelId="{AF3402DB-14F4-4860-A0B7-D81E8058DC0A}">
      <dgm:prSet phldrT="[Texte]" custAng="20263945" custScaleX="103202" custScaleY="100929" custLinFactNeighborX="22648" custLinFactNeighborY="-3777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fr-FR"/>
        </a:p>
      </dgm:t>
    </dgm:pt>
    <dgm:pt modelId="{25671DEA-F64F-42BF-BB39-4B44D4AA901A}" type="parTrans" cxnId="{A094AC0D-7B3F-4E46-8165-EF0CA4AAF815}">
      <dgm:prSet/>
      <dgm:spPr/>
      <dgm:t>
        <a:bodyPr/>
        <a:lstStyle/>
        <a:p>
          <a:endParaRPr lang="fr-CA"/>
        </a:p>
      </dgm:t>
    </dgm:pt>
    <dgm:pt modelId="{24EC7CC1-47BE-4D9F-A840-28F79A7AAB91}" type="sibTrans" cxnId="{A094AC0D-7B3F-4E46-8165-EF0CA4AAF815}">
      <dgm:prSet custAng="1551199" custLinFactNeighborX="20719" custLinFactNeighborY="-688"/>
      <dgm:spPr/>
      <dgm:t>
        <a:bodyPr/>
        <a:lstStyle/>
        <a:p>
          <a:endParaRPr lang="fr-CA"/>
        </a:p>
      </dgm:t>
    </dgm:pt>
    <dgm:pt modelId="{A88C4AB4-A3FB-4095-B188-F9BBC2E6A4BC}">
      <dgm:prSet phldrT="[Texte]" custAng="20263945" custScaleX="103202" custScaleY="100929" custLinFactNeighborX="22648" custLinFactNeighborY="-3777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fr-FR"/>
        </a:p>
      </dgm:t>
    </dgm:pt>
    <dgm:pt modelId="{B00F4259-D845-48E2-A535-BA223EA80818}" type="parTrans" cxnId="{09D34A29-ACD8-4534-B651-16FB0E498057}">
      <dgm:prSet/>
      <dgm:spPr/>
      <dgm:t>
        <a:bodyPr/>
        <a:lstStyle/>
        <a:p>
          <a:endParaRPr lang="fr-CA"/>
        </a:p>
      </dgm:t>
    </dgm:pt>
    <dgm:pt modelId="{713BE32A-D92A-4DC6-AEBB-F23B8B8DE10F}" type="sibTrans" cxnId="{09D34A29-ACD8-4534-B651-16FB0E498057}">
      <dgm:prSet custAng="1551199" custLinFactNeighborX="20719" custLinFactNeighborY="-688"/>
      <dgm:spPr/>
      <dgm:t>
        <a:bodyPr/>
        <a:lstStyle/>
        <a:p>
          <a:endParaRPr lang="fr-CA"/>
        </a:p>
      </dgm:t>
    </dgm:pt>
    <dgm:pt modelId="{8EE2E571-6A2D-4DE2-8286-A791D792694B}">
      <dgm:prSet custAng="20263945" custScaleX="103202" custScaleY="100929" custLinFactNeighborX="22648" custLinFactNeighborY="-3777"/>
      <dgm:spPr/>
      <dgm:t>
        <a:bodyPr/>
        <a:lstStyle/>
        <a:p>
          <a:endParaRPr lang="fr-CA"/>
        </a:p>
      </dgm:t>
    </dgm:pt>
    <dgm:pt modelId="{B06CFBC3-EA3F-4307-BB2B-92AECDC54F03}" type="parTrans" cxnId="{C370697C-A6AD-4E2C-B701-F018D4C5755E}">
      <dgm:prSet/>
      <dgm:spPr/>
      <dgm:t>
        <a:bodyPr/>
        <a:lstStyle/>
        <a:p>
          <a:endParaRPr lang="fr-CA"/>
        </a:p>
      </dgm:t>
    </dgm:pt>
    <dgm:pt modelId="{CBCC06AD-F5D8-4061-BE30-010DA0A7C553}" type="sibTrans" cxnId="{C370697C-A6AD-4E2C-B701-F018D4C5755E}">
      <dgm:prSet custAng="2357764" custLinFactNeighborX="20719" custLinFactNeighborY="-688"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fr-FR"/>
        </a:p>
      </dgm:t>
    </dgm:pt>
    <dgm:pt modelId="{EA8E218C-EFC5-FE4B-B66F-630DCCFBD723}" type="pres">
      <dgm:prSet presAssocID="{2F473EDC-8D40-4A3E-8883-D9179B02238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E9F0C4F-F31B-E146-A787-6453F2EDF1F4}" type="pres">
      <dgm:prSet presAssocID="{D8A084CD-6AA8-48E4-ACFF-1F4298099BDC}" presName="gear1" presStyleLbl="node1" presStyleIdx="0" presStyleCnt="3" custLinFactNeighborX="3963" custLinFactNeighborY="1062">
        <dgm:presLayoutVars>
          <dgm:chMax val="1"/>
          <dgm:bulletEnabled val="1"/>
        </dgm:presLayoutVars>
      </dgm:prSet>
      <dgm:spPr/>
    </dgm:pt>
    <dgm:pt modelId="{8CAD1713-1178-644A-88E9-E27867724CA7}" type="pres">
      <dgm:prSet presAssocID="{D8A084CD-6AA8-48E4-ACFF-1F4298099BDC}" presName="gear1srcNode" presStyleLbl="node1" presStyleIdx="0" presStyleCnt="3"/>
      <dgm:spPr/>
    </dgm:pt>
    <dgm:pt modelId="{846445B8-5D2B-B046-A9AF-4CF6CE749D86}" type="pres">
      <dgm:prSet presAssocID="{D8A084CD-6AA8-48E4-ACFF-1F4298099BDC}" presName="gear1dstNode" presStyleLbl="node1" presStyleIdx="0" presStyleCnt="3"/>
      <dgm:spPr/>
    </dgm:pt>
    <dgm:pt modelId="{E109642D-A976-1741-9EC5-FD6AFD1B9C81}" type="pres">
      <dgm:prSet presAssocID="{ABA67328-6E29-4E40-AC0B-B4106706AA63}" presName="gear2" presStyleLbl="node1" presStyleIdx="1" presStyleCnt="3" custAng="1516434" custScaleX="87365" custScaleY="87259" custLinFactNeighborX="-1622" custLinFactNeighborY="-15208">
        <dgm:presLayoutVars>
          <dgm:chMax val="1"/>
          <dgm:bulletEnabled val="1"/>
        </dgm:presLayoutVars>
      </dgm:prSet>
      <dgm:spPr/>
    </dgm:pt>
    <dgm:pt modelId="{25CA75BD-3ECC-6D44-95BE-C02B75834442}" type="pres">
      <dgm:prSet presAssocID="{ABA67328-6E29-4E40-AC0B-B4106706AA63}" presName="gear2srcNode" presStyleLbl="node1" presStyleIdx="1" presStyleCnt="3"/>
      <dgm:spPr/>
    </dgm:pt>
    <dgm:pt modelId="{A94CB14A-FA61-EA41-8BA4-3897BE077627}" type="pres">
      <dgm:prSet presAssocID="{ABA67328-6E29-4E40-AC0B-B4106706AA63}" presName="gear2dstNode" presStyleLbl="node1" presStyleIdx="1" presStyleCnt="3"/>
      <dgm:spPr/>
    </dgm:pt>
    <dgm:pt modelId="{6EBD9AB8-7750-3B4B-B22D-CEA95B321AA0}" type="pres">
      <dgm:prSet presAssocID="{AD7BD7FC-A617-4E9D-8EE2-CFC04B0F1C8C}" presName="gear3" presStyleLbl="node1" presStyleIdx="2" presStyleCnt="3" custAng="20263945" custScaleX="103202" custScaleY="100929" custLinFactNeighborX="22648" custLinFactNeighborY="-3777"/>
      <dgm:spPr/>
    </dgm:pt>
    <dgm:pt modelId="{6FEA0805-3264-5A46-9EE1-139B113A7120}" type="pres">
      <dgm:prSet presAssocID="{AD7BD7FC-A617-4E9D-8EE2-CFC04B0F1C8C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FEA18DF9-FBC3-504D-A716-D5D3D2C1FD70}" type="pres">
      <dgm:prSet presAssocID="{AD7BD7FC-A617-4E9D-8EE2-CFC04B0F1C8C}" presName="gear3srcNode" presStyleLbl="node1" presStyleIdx="2" presStyleCnt="3"/>
      <dgm:spPr/>
    </dgm:pt>
    <dgm:pt modelId="{3988D0D1-D2BA-C849-A532-47AC19190784}" type="pres">
      <dgm:prSet presAssocID="{AD7BD7FC-A617-4E9D-8EE2-CFC04B0F1C8C}" presName="gear3dstNode" presStyleLbl="node1" presStyleIdx="2" presStyleCnt="3"/>
      <dgm:spPr/>
    </dgm:pt>
    <dgm:pt modelId="{E893C4BD-955E-5345-86D9-E928B63E7D6B}" type="pres">
      <dgm:prSet presAssocID="{78032499-5FE6-43B4-9E62-697E5BC9F54D}" presName="connector1" presStyleLbl="sibTrans2D1" presStyleIdx="0" presStyleCnt="3" custLinFactNeighborX="232" custLinFactNeighborY="740"/>
      <dgm:spPr/>
    </dgm:pt>
    <dgm:pt modelId="{ADC93137-F89C-F74F-A6FF-DBE56C1AC45A}" type="pres">
      <dgm:prSet presAssocID="{4FA8BEB2-AE75-496F-9388-4F2E34A65526}" presName="connector2" presStyleLbl="sibTrans2D1" presStyleIdx="1" presStyleCnt="3" custLinFactNeighborX="-7710" custLinFactNeighborY="-4771"/>
      <dgm:spPr/>
    </dgm:pt>
    <dgm:pt modelId="{41E9CF8B-B0D4-D140-A1F3-017BE4BC3B3C}" type="pres">
      <dgm:prSet presAssocID="{A7274DC1-DEAF-4264-8179-F2EE37119486}" presName="connector3" presStyleLbl="sibTrans2D1" presStyleIdx="2" presStyleCnt="3" custAng="2357764" custLinFactNeighborX="20719" custLinFactNeighborY="-688"/>
      <dgm:spPr/>
    </dgm:pt>
  </dgm:ptLst>
  <dgm:cxnLst>
    <dgm:cxn modelId="{BBDF8904-AA8F-41D6-93F6-F431B95EEA7F}" type="presOf" srcId="{AD7BD7FC-A617-4E9D-8EE2-CFC04B0F1C8C}" destId="{6FEA0805-3264-5A46-9EE1-139B113A7120}" srcOrd="1" destOrd="0" presId="urn:microsoft.com/office/officeart/2005/8/layout/gear1"/>
    <dgm:cxn modelId="{A6D1FC06-52F6-7040-8FA3-F95AF4A9AF6E}" type="presOf" srcId="{D8A084CD-6AA8-48E4-ACFF-1F4298099BDC}" destId="{CE9F0C4F-F31B-E146-A787-6453F2EDF1F4}" srcOrd="0" destOrd="0" presId="urn:microsoft.com/office/officeart/2005/8/layout/gear1"/>
    <dgm:cxn modelId="{A094AC0D-7B3F-4E46-8165-EF0CA4AAF815}" srcId="{2F473EDC-8D40-4A3E-8883-D9179B022388}" destId="{AF3402DB-14F4-4860-A0B7-D81E8058DC0A}" srcOrd="11" destOrd="0" parTransId="{25671DEA-F64F-42BF-BB39-4B44D4AA901A}" sibTransId="{24EC7CC1-47BE-4D9F-A840-28F79A7AAB91}"/>
    <dgm:cxn modelId="{82E37D17-C960-4947-BDE4-729863171AC8}" type="presOf" srcId="{AD7BD7FC-A617-4E9D-8EE2-CFC04B0F1C8C}" destId="{6EBD9AB8-7750-3B4B-B22D-CEA95B321AA0}" srcOrd="0" destOrd="0" presId="urn:microsoft.com/office/officeart/2005/8/layout/gear1"/>
    <dgm:cxn modelId="{BF06EF1B-A4F9-954C-A9FB-897334998F53}" type="presOf" srcId="{ABA67328-6E29-4E40-AC0B-B4106706AA63}" destId="{E109642D-A976-1741-9EC5-FD6AFD1B9C81}" srcOrd="0" destOrd="0" presId="urn:microsoft.com/office/officeart/2005/8/layout/gear1"/>
    <dgm:cxn modelId="{FEBA5A22-6F27-AC46-B37A-FB9163224A92}" type="presOf" srcId="{ABA67328-6E29-4E40-AC0B-B4106706AA63}" destId="{A94CB14A-FA61-EA41-8BA4-3897BE077627}" srcOrd="2" destOrd="0" presId="urn:microsoft.com/office/officeart/2005/8/layout/gear1"/>
    <dgm:cxn modelId="{41F56823-53D5-46C8-8FEE-72EC0352E179}" srcId="{2F473EDC-8D40-4A3E-8883-D9179B022388}" destId="{ABA67328-6E29-4E40-AC0B-B4106706AA63}" srcOrd="1" destOrd="0" parTransId="{F67C5ABE-6BFF-495D-961A-EFE9E90C58ED}" sibTransId="{4FA8BEB2-AE75-496F-9388-4F2E34A65526}"/>
    <dgm:cxn modelId="{5C906424-2320-4A97-AE72-AF3B8D65BEBE}" srcId="{2F473EDC-8D40-4A3E-8883-D9179B022388}" destId="{1E4FB55F-C4FA-44F3-8891-37ADC5DAA2FB}" srcOrd="7" destOrd="0" parTransId="{0BA3FF63-6129-44E3-A826-596A010D148A}" sibTransId="{6BBEB7CC-0304-48B0-98F1-DC4C5487ACD3}"/>
    <dgm:cxn modelId="{09D34A29-ACD8-4534-B651-16FB0E498057}" srcId="{2F473EDC-8D40-4A3E-8883-D9179B022388}" destId="{A88C4AB4-A3FB-4095-B188-F9BBC2E6A4BC}" srcOrd="12" destOrd="0" parTransId="{B00F4259-D845-48E2-A535-BA223EA80818}" sibTransId="{713BE32A-D92A-4DC6-AEBB-F23B8B8DE10F}"/>
    <dgm:cxn modelId="{8C50E432-9327-B34E-9FD5-64F9E1D6B74D}" type="presOf" srcId="{2F473EDC-8D40-4A3E-8883-D9179B022388}" destId="{EA8E218C-EFC5-FE4B-B66F-630DCCFBD723}" srcOrd="0" destOrd="0" presId="urn:microsoft.com/office/officeart/2005/8/layout/gear1"/>
    <dgm:cxn modelId="{771DDF37-3135-44AF-9745-6B741F5DC687}" type="presOf" srcId="{AD7BD7FC-A617-4E9D-8EE2-CFC04B0F1C8C}" destId="{3988D0D1-D2BA-C849-A532-47AC19190784}" srcOrd="3" destOrd="0" presId="urn:microsoft.com/office/officeart/2005/8/layout/gear1"/>
    <dgm:cxn modelId="{627A1B3A-6DE6-0042-AD84-C3994DF4C04E}" type="presOf" srcId="{D8A084CD-6AA8-48E4-ACFF-1F4298099BDC}" destId="{846445B8-5D2B-B046-A9AF-4CF6CE749D86}" srcOrd="2" destOrd="0" presId="urn:microsoft.com/office/officeart/2005/8/layout/gear1"/>
    <dgm:cxn modelId="{A1B6263D-F114-4F82-A396-C1EFD329C68E}" srcId="{2F473EDC-8D40-4A3E-8883-D9179B022388}" destId="{AE690B73-1496-490B-865F-91DE82C24151}" srcOrd="8" destOrd="0" parTransId="{D9189EA1-0D1F-48AF-AA14-F0C8B07206CA}" sibTransId="{8D64839D-59E0-43A8-9AA4-4947D190948D}"/>
    <dgm:cxn modelId="{7AC09A42-4AC2-4EEC-B001-11131552E6C2}" srcId="{2F473EDC-8D40-4A3E-8883-D9179B022388}" destId="{D662FD4A-9482-40CB-86AC-0154530A0753}" srcOrd="5" destOrd="0" parTransId="{13F810BF-6F12-4E95-B877-712B2A3B36AE}" sibTransId="{E9D4AFD6-720D-4357-B7A8-146765D84F91}"/>
    <dgm:cxn modelId="{6B7C5444-7427-434F-AF20-C9EDBEA9F1D9}" type="presOf" srcId="{AD7BD7FC-A617-4E9D-8EE2-CFC04B0F1C8C}" destId="{FEA18DF9-FBC3-504D-A716-D5D3D2C1FD70}" srcOrd="2" destOrd="0" presId="urn:microsoft.com/office/officeart/2005/8/layout/gear1"/>
    <dgm:cxn modelId="{C370697C-A6AD-4E2C-B701-F018D4C5755E}" srcId="{2F473EDC-8D40-4A3E-8883-D9179B022388}" destId="{8EE2E571-6A2D-4DE2-8286-A791D792694B}" srcOrd="13" destOrd="0" parTransId="{B06CFBC3-EA3F-4307-BB2B-92AECDC54F03}" sibTransId="{CBCC06AD-F5D8-4061-BE30-010DA0A7C553}"/>
    <dgm:cxn modelId="{4CF7C57D-C1BA-4F48-8C27-36C7EDED2A1B}" srcId="{2F473EDC-8D40-4A3E-8883-D9179B022388}" destId="{D8A084CD-6AA8-48E4-ACFF-1F4298099BDC}" srcOrd="0" destOrd="0" parTransId="{A78121E6-ECE4-49D1-B513-014686CFFF1B}" sibTransId="{78032499-5FE6-43B4-9E62-697E5BC9F54D}"/>
    <dgm:cxn modelId="{3C07DA8F-6DB9-44B4-BEA5-353E38FAD576}" srcId="{2F473EDC-8D40-4A3E-8883-D9179B022388}" destId="{109C1E3E-927E-4706-83C5-DD3C78EDFEEC}" srcOrd="4" destOrd="0" parTransId="{788C410B-355C-4F88-923F-7B8BDE72E178}" sibTransId="{78F1F530-CA05-456C-B7EB-799D90CD8CCC}"/>
    <dgm:cxn modelId="{3D76F198-D84C-DE41-B3B4-3AAF219B2D68}" type="presOf" srcId="{78032499-5FE6-43B4-9E62-697E5BC9F54D}" destId="{E893C4BD-955E-5345-86D9-E928B63E7D6B}" srcOrd="0" destOrd="0" presId="urn:microsoft.com/office/officeart/2005/8/layout/gear1"/>
    <dgm:cxn modelId="{BE4CAA9A-F3CE-F644-B643-527076CB82D5}" type="presOf" srcId="{D8A084CD-6AA8-48E4-ACFF-1F4298099BDC}" destId="{8CAD1713-1178-644A-88E9-E27867724CA7}" srcOrd="1" destOrd="0" presId="urn:microsoft.com/office/officeart/2005/8/layout/gear1"/>
    <dgm:cxn modelId="{E70B4EA2-DE26-4108-B9D9-D916AD789CDD}" srcId="{2F473EDC-8D40-4A3E-8883-D9179B022388}" destId="{161CFDE4-FECD-4941-AD45-018927B1AC18}" srcOrd="10" destOrd="0" parTransId="{7DE8E4D5-4EAB-4D66-9C02-FA08D1857E1D}" sibTransId="{6B41D6A1-9206-43EC-968C-20D8F23A831A}"/>
    <dgm:cxn modelId="{0B1614A3-7518-4968-82AB-9CD6B03F1019}" srcId="{2F473EDC-8D40-4A3E-8883-D9179B022388}" destId="{2E25CB02-472B-4963-BFF4-C91CC644C3EF}" srcOrd="6" destOrd="0" parTransId="{B99BE1F2-9233-4EEE-9124-67C3D45E7AC3}" sibTransId="{1B5A34CE-365F-4939-9B91-3B7F1441BC58}"/>
    <dgm:cxn modelId="{2260A8A5-777F-4AA2-A760-0FB7F39EE2CB}" srcId="{2F473EDC-8D40-4A3E-8883-D9179B022388}" destId="{AD7BD7FC-A617-4E9D-8EE2-CFC04B0F1C8C}" srcOrd="2" destOrd="0" parTransId="{07D58692-DF46-4B9B-A738-BA273A87D000}" sibTransId="{A7274DC1-DEAF-4264-8179-F2EE37119486}"/>
    <dgm:cxn modelId="{9AC84EB4-D2FC-954D-A402-B90386BE0C9B}" type="presOf" srcId="{4FA8BEB2-AE75-496F-9388-4F2E34A65526}" destId="{ADC93137-F89C-F74F-A6FF-DBE56C1AC45A}" srcOrd="0" destOrd="0" presId="urn:microsoft.com/office/officeart/2005/8/layout/gear1"/>
    <dgm:cxn modelId="{A46D04BE-18E8-4015-848C-FCACB103FA42}" type="presOf" srcId="{A7274DC1-DEAF-4264-8179-F2EE37119486}" destId="{41E9CF8B-B0D4-D140-A1F3-017BE4BC3B3C}" srcOrd="0" destOrd="0" presId="urn:microsoft.com/office/officeart/2005/8/layout/gear1"/>
    <dgm:cxn modelId="{4A5B81C6-3CA1-468C-BB71-ABFBE678D672}" srcId="{2F473EDC-8D40-4A3E-8883-D9179B022388}" destId="{AF8DF9AD-FA8B-4CA1-A375-CFD6D68E5F9C}" srcOrd="9" destOrd="0" parTransId="{41A44082-DC12-4278-8F4E-CC525E6208EE}" sibTransId="{FA2C3B57-0EB1-4669-899E-4BEDDCD1B05A}"/>
    <dgm:cxn modelId="{D38584E2-DF2A-4E35-A121-076B5DB76C88}" srcId="{2F473EDC-8D40-4A3E-8883-D9179B022388}" destId="{811A04AD-C6D6-4999-8909-A1D8B13557C1}" srcOrd="3" destOrd="0" parTransId="{7D4F7DA2-1368-457C-8E4C-1FF05C49CED3}" sibTransId="{210BDA5F-691B-4F52-93E3-C94489D8F8F8}"/>
    <dgm:cxn modelId="{250AFEE2-B03A-2F43-B023-CA1D45A60632}" type="presOf" srcId="{ABA67328-6E29-4E40-AC0B-B4106706AA63}" destId="{25CA75BD-3ECC-6D44-95BE-C02B75834442}" srcOrd="1" destOrd="0" presId="urn:microsoft.com/office/officeart/2005/8/layout/gear1"/>
    <dgm:cxn modelId="{09F974CF-43DC-7946-AC8C-6D5C592FC791}" type="presParOf" srcId="{EA8E218C-EFC5-FE4B-B66F-630DCCFBD723}" destId="{CE9F0C4F-F31B-E146-A787-6453F2EDF1F4}" srcOrd="0" destOrd="0" presId="urn:microsoft.com/office/officeart/2005/8/layout/gear1"/>
    <dgm:cxn modelId="{6BC53567-B965-B34E-ABCE-45145B3385B5}" type="presParOf" srcId="{EA8E218C-EFC5-FE4B-B66F-630DCCFBD723}" destId="{8CAD1713-1178-644A-88E9-E27867724CA7}" srcOrd="1" destOrd="0" presId="urn:microsoft.com/office/officeart/2005/8/layout/gear1"/>
    <dgm:cxn modelId="{20CF6D0B-F8A9-8849-887D-07B003F49E37}" type="presParOf" srcId="{EA8E218C-EFC5-FE4B-B66F-630DCCFBD723}" destId="{846445B8-5D2B-B046-A9AF-4CF6CE749D86}" srcOrd="2" destOrd="0" presId="urn:microsoft.com/office/officeart/2005/8/layout/gear1"/>
    <dgm:cxn modelId="{9E0CDED1-4CF9-E74C-A792-47D4A3D5757A}" type="presParOf" srcId="{EA8E218C-EFC5-FE4B-B66F-630DCCFBD723}" destId="{E109642D-A976-1741-9EC5-FD6AFD1B9C81}" srcOrd="3" destOrd="0" presId="urn:microsoft.com/office/officeart/2005/8/layout/gear1"/>
    <dgm:cxn modelId="{B58F1BE7-0985-3646-A392-F6948CE73E1C}" type="presParOf" srcId="{EA8E218C-EFC5-FE4B-B66F-630DCCFBD723}" destId="{25CA75BD-3ECC-6D44-95BE-C02B75834442}" srcOrd="4" destOrd="0" presId="urn:microsoft.com/office/officeart/2005/8/layout/gear1"/>
    <dgm:cxn modelId="{57072D24-72D9-364D-A583-C0E6A37614B0}" type="presParOf" srcId="{EA8E218C-EFC5-FE4B-B66F-630DCCFBD723}" destId="{A94CB14A-FA61-EA41-8BA4-3897BE077627}" srcOrd="5" destOrd="0" presId="urn:microsoft.com/office/officeart/2005/8/layout/gear1"/>
    <dgm:cxn modelId="{C735FB23-F56D-4581-8B92-E6D4EBE002E8}" type="presParOf" srcId="{EA8E218C-EFC5-FE4B-B66F-630DCCFBD723}" destId="{6EBD9AB8-7750-3B4B-B22D-CEA95B321AA0}" srcOrd="6" destOrd="0" presId="urn:microsoft.com/office/officeart/2005/8/layout/gear1"/>
    <dgm:cxn modelId="{EA842794-F96A-48B5-8C31-15D41CE91303}" type="presParOf" srcId="{EA8E218C-EFC5-FE4B-B66F-630DCCFBD723}" destId="{6FEA0805-3264-5A46-9EE1-139B113A7120}" srcOrd="7" destOrd="0" presId="urn:microsoft.com/office/officeart/2005/8/layout/gear1"/>
    <dgm:cxn modelId="{DEB53B10-0803-4889-B375-ADF9273887E8}" type="presParOf" srcId="{EA8E218C-EFC5-FE4B-B66F-630DCCFBD723}" destId="{FEA18DF9-FBC3-504D-A716-D5D3D2C1FD70}" srcOrd="8" destOrd="0" presId="urn:microsoft.com/office/officeart/2005/8/layout/gear1"/>
    <dgm:cxn modelId="{8995D0C3-912E-47E5-AAD0-FB671265AF6D}" type="presParOf" srcId="{EA8E218C-EFC5-FE4B-B66F-630DCCFBD723}" destId="{3988D0D1-D2BA-C849-A532-47AC19190784}" srcOrd="9" destOrd="0" presId="urn:microsoft.com/office/officeart/2005/8/layout/gear1"/>
    <dgm:cxn modelId="{1AD6BD5D-5517-7140-BB37-A9505F09E048}" type="presParOf" srcId="{EA8E218C-EFC5-FE4B-B66F-630DCCFBD723}" destId="{E893C4BD-955E-5345-86D9-E928B63E7D6B}" srcOrd="10" destOrd="0" presId="urn:microsoft.com/office/officeart/2005/8/layout/gear1"/>
    <dgm:cxn modelId="{FDAA406C-246F-FF46-BABA-9E60ABF7500C}" type="presParOf" srcId="{EA8E218C-EFC5-FE4B-B66F-630DCCFBD723}" destId="{ADC93137-F89C-F74F-A6FF-DBE56C1AC45A}" srcOrd="11" destOrd="0" presId="urn:microsoft.com/office/officeart/2005/8/layout/gear1"/>
    <dgm:cxn modelId="{2CC86CBD-F980-4A5E-BF24-A0280FE92CC9}" type="presParOf" srcId="{EA8E218C-EFC5-FE4B-B66F-630DCCFBD723}" destId="{41E9CF8B-B0D4-D140-A1F3-017BE4BC3B3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9F0C4F-F31B-E146-A787-6453F2EDF1F4}">
      <dsp:nvSpPr>
        <dsp:cNvPr id="0" name=""/>
        <dsp:cNvSpPr/>
      </dsp:nvSpPr>
      <dsp:spPr>
        <a:xfrm>
          <a:off x="2937811" y="2371871"/>
          <a:ext cx="2891790" cy="2891790"/>
        </a:xfrm>
        <a:prstGeom prst="gear9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b="1" kern="1200" dirty="0"/>
            <a:t>Ministère en charge de l’énergie </a:t>
          </a:r>
        </a:p>
      </dsp:txBody>
      <dsp:txXfrm>
        <a:off x="3519189" y="3049259"/>
        <a:ext cx="1729034" cy="1486440"/>
      </dsp:txXfrm>
    </dsp:sp>
    <dsp:sp modelId="{E109642D-A976-1741-9EC5-FD6AFD1B9C81}">
      <dsp:nvSpPr>
        <dsp:cNvPr id="0" name=""/>
        <dsp:cNvSpPr/>
      </dsp:nvSpPr>
      <dsp:spPr>
        <a:xfrm rot="1516434">
          <a:off x="1239465" y="1502494"/>
          <a:ext cx="1837391" cy="1835161"/>
        </a:xfrm>
        <a:prstGeom prst="gear6">
          <a:avLst/>
        </a:prstGeom>
        <a:solidFill>
          <a:srgbClr val="00863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/>
            <a:t>Groupe SOMELEC</a:t>
          </a:r>
        </a:p>
      </dsp:txBody>
      <dsp:txXfrm>
        <a:off x="1701796" y="1967294"/>
        <a:ext cx="912729" cy="905561"/>
      </dsp:txXfrm>
    </dsp:sp>
    <dsp:sp modelId="{6EBD9AB8-7750-3B4B-B22D-CEA95B321AA0}">
      <dsp:nvSpPr>
        <dsp:cNvPr id="0" name=""/>
        <dsp:cNvSpPr/>
      </dsp:nvSpPr>
      <dsp:spPr>
        <a:xfrm rot="19363945">
          <a:off x="2848690" y="141097"/>
          <a:ext cx="2143754" cy="2062628"/>
        </a:xfrm>
        <a:prstGeom prst="gear6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b="1" kern="1200" dirty="0">
              <a:solidFill>
                <a:schemeClr val="tx1"/>
              </a:solidFill>
            </a:rPr>
            <a:t>Autorité de Régulation </a:t>
          </a:r>
        </a:p>
      </dsp:txBody>
      <dsp:txXfrm rot="900000">
        <a:off x="3323690" y="588680"/>
        <a:ext cx="1193754" cy="1167462"/>
      </dsp:txXfrm>
    </dsp:sp>
    <dsp:sp modelId="{E893C4BD-955E-5345-86D9-E928B63E7D6B}">
      <dsp:nvSpPr>
        <dsp:cNvPr id="0" name=""/>
        <dsp:cNvSpPr/>
      </dsp:nvSpPr>
      <dsp:spPr>
        <a:xfrm>
          <a:off x="2621289" y="1956124"/>
          <a:ext cx="3701491" cy="3701491"/>
        </a:xfrm>
        <a:prstGeom prst="circularArrow">
          <a:avLst>
            <a:gd name="adj1" fmla="val 4688"/>
            <a:gd name="adj2" fmla="val 299029"/>
            <a:gd name="adj3" fmla="val 2536815"/>
            <a:gd name="adj4" fmla="val 15817490"/>
            <a:gd name="adj5" fmla="val 5469"/>
          </a:avLst>
        </a:prstGeom>
        <a:solidFill>
          <a:srgbClr val="002060"/>
        </a:solidFill>
        <a:ln>
          <a:solidFill>
            <a:srgbClr val="00206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C93137-F89C-F74F-A6FF-DBE56C1AC45A}">
      <dsp:nvSpPr>
        <dsp:cNvPr id="0" name=""/>
        <dsp:cNvSpPr/>
      </dsp:nvSpPr>
      <dsp:spPr>
        <a:xfrm>
          <a:off x="560904" y="1090143"/>
          <a:ext cx="2689365" cy="268936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00863D"/>
        </a:solidFill>
        <a:ln>
          <a:solidFill>
            <a:srgbClr val="00863D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E9CF8B-B0D4-D140-A1F3-017BE4BC3B3C}">
      <dsp:nvSpPr>
        <dsp:cNvPr id="0" name=""/>
        <dsp:cNvSpPr/>
      </dsp:nvSpPr>
      <dsp:spPr>
        <a:xfrm rot="2357764">
          <a:off x="2442815" y="-238449"/>
          <a:ext cx="2899677" cy="289967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DA5B4D-B90B-4F5C-8A8B-A8E5EDAF2099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CA3B9-F907-4109-929E-417220EDBA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210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4CA3B9-F907-4109-929E-417220EDBA0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908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Dans le contexte mauritanien, la régulation doit accompagner la transition énergétique avec pragmatisme, protéger le service public et créer un cadre crédible et attractif pour l’investissement.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4CA3B9-F907-4109-929E-417220EDBA0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646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" y="1138128"/>
            <a:ext cx="9148872" cy="9148872"/>
            <a:chOff x="0" y="12289"/>
            <a:chExt cx="3550" cy="3551"/>
          </a:xfrm>
        </p:grpSpPr>
        <p:sp>
          <p:nvSpPr>
            <p:cNvPr id="10" name="Forme libre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1" name="Forme libre 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2" name="Forme libre 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42628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806C6F65-35CD-D64B-992A-0C1C1E003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544050" y="0"/>
            <a:ext cx="8743947" cy="4853403"/>
            <a:chOff x="5612972" y="1"/>
            <a:chExt cx="6615961" cy="3672246"/>
          </a:xfrm>
        </p:grpSpPr>
        <p:sp>
          <p:nvSpPr>
            <p:cNvPr id="7" name="Forme automatiqu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8" name="Forme libre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9" name="Forme libre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0" name="Forme libre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1" name="Forme libre 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</p:grpSp>
      <p:sp>
        <p:nvSpPr>
          <p:cNvPr id="43" name="Espace réservé du numéro de diapositive 42">
            <a:extLst>
              <a:ext uri="{FF2B5EF4-FFF2-40B4-BE49-F238E27FC236}">
                <a16:creationId xmlns:a16="http://schemas.microsoft.com/office/drawing/2014/main" id="{D80CCC8F-9CF1-9621-04EB-DFA68FEE42D2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fld id="{294A09A9-5501-47C1-A89A-A340965A2BE2}" type="slidenum">
              <a:rPr lang="fr-FR" smtClean="0"/>
              <a:pPr/>
              <a:t>‹N°›</a:t>
            </a:fld>
            <a:endParaRPr lang="fr-FR" dirty="0">
              <a:latin typeface="+mn-lt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E2B6ECEA-4E78-2F24-7D82-2870C9115344}"/>
              </a:ext>
            </a:extLst>
          </p:cNvPr>
          <p:cNvSpPr/>
          <p:nvPr userDrawn="1"/>
        </p:nvSpPr>
        <p:spPr>
          <a:xfrm>
            <a:off x="15371178" y="9324462"/>
            <a:ext cx="2796370" cy="813093"/>
          </a:xfrm>
          <a:custGeom>
            <a:avLst/>
            <a:gdLst/>
            <a:ahLst/>
            <a:cxnLst/>
            <a:rect l="l" t="t" r="r" b="b"/>
            <a:pathLst>
              <a:path w="6920764" h="1868181">
                <a:moveTo>
                  <a:pt x="0" y="0"/>
                </a:moveTo>
                <a:lnTo>
                  <a:pt x="6920764" y="0"/>
                </a:lnTo>
                <a:lnTo>
                  <a:pt x="6920764" y="1868182"/>
                </a:lnTo>
                <a:lnTo>
                  <a:pt x="0" y="18681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068" t="-36757" r="-19709" b="-65233"/>
            </a:stretch>
          </a:blipFill>
        </p:spPr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2F3439C8-5B29-3053-F42A-5540BF5C7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940907"/>
            <a:ext cx="5486400" cy="3291840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lnSpc>
                <a:spcPct val="80000"/>
              </a:lnSpc>
              <a:defRPr lang="fr-FR"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C6A4EF93-3E84-27A3-73B6-82DFDCA86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371600" y="6479636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818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la sectio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’image 3">
            <a:extLst>
              <a:ext uri="{FF2B5EF4-FFF2-40B4-BE49-F238E27FC236}">
                <a16:creationId xmlns:a16="http://schemas.microsoft.com/office/drawing/2014/main" id="{B79D0555-EBDC-B53A-212D-A5921795F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8288000" cy="10320815"/>
          </a:xfrm>
          <a:custGeom>
            <a:avLst/>
            <a:gdLst>
              <a:gd name="connsiteX0" fmla="*/ 6309360 w 12192000"/>
              <a:gd name="connsiteY0" fmla="*/ 3951843 h 6880543"/>
              <a:gd name="connsiteX1" fmla="*/ 6309360 w 12192000"/>
              <a:gd name="connsiteY1" fmla="*/ 4052427 h 6880543"/>
              <a:gd name="connsiteX2" fmla="*/ 8442960 w 12192000"/>
              <a:gd name="connsiteY2" fmla="*/ 4052427 h 6880543"/>
              <a:gd name="connsiteX3" fmla="*/ 8442960 w 12192000"/>
              <a:gd name="connsiteY3" fmla="*/ 3951843 h 6880543"/>
              <a:gd name="connsiteX4" fmla="*/ 0 w 12192000"/>
              <a:gd name="connsiteY4" fmla="*/ 0 h 6880543"/>
              <a:gd name="connsiteX5" fmla="*/ 12192000 w 12192000"/>
              <a:gd name="connsiteY5" fmla="*/ 0 h 6880543"/>
              <a:gd name="connsiteX6" fmla="*/ 12192000 w 12192000"/>
              <a:gd name="connsiteY6" fmla="*/ 6880543 h 6880543"/>
              <a:gd name="connsiteX7" fmla="*/ 0 w 12192000"/>
              <a:gd name="connsiteY7" fmla="*/ 6880543 h 688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80543">
                <a:moveTo>
                  <a:pt x="6309360" y="3951843"/>
                </a:moveTo>
                <a:lnTo>
                  <a:pt x="6309360" y="4052427"/>
                </a:lnTo>
                <a:lnTo>
                  <a:pt x="8442960" y="4052427"/>
                </a:lnTo>
                <a:lnTo>
                  <a:pt x="8442960" y="395184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80543"/>
                </a:lnTo>
                <a:lnTo>
                  <a:pt x="0" y="6880543"/>
                </a:lnTo>
                <a:close/>
              </a:path>
            </a:pathLst>
          </a:custGeom>
        </p:spPr>
        <p:txBody>
          <a:bodyPr wrap="square" tIns="182880" rtlCol="0">
            <a:noAutofit/>
          </a:bodyPr>
          <a:lstStyle>
            <a:lvl1pPr marL="0" indent="0" algn="ctr">
              <a:buNone/>
              <a:defRPr lang="fr-FR" sz="3000">
                <a:solidFill>
                  <a:schemeClr val="tx1"/>
                </a:solidFill>
              </a:defRPr>
            </a:lvl1pPr>
          </a:lstStyle>
          <a:p>
            <a:pPr rtl="0"/>
            <a:r>
              <a:rPr lang="fr-FR"/>
              <a:t>Cliquez sur l'icône pour ajouter une image</a:t>
            </a: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64039" y="667400"/>
            <a:ext cx="8216219" cy="4937760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fr-FR" sz="90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6BA398-1ED2-1FCA-63B9-8915A8C7A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464040" y="5927765"/>
            <a:ext cx="3200400" cy="15087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</a:lstStyle>
          <a:p>
            <a:pPr algn="ctr" rtl="0"/>
            <a:endParaRPr lang="fr-FR" sz="2700" dirty="0"/>
          </a:p>
        </p:txBody>
      </p:sp>
    </p:spTree>
    <p:extLst>
      <p:ext uri="{BB962C8B-B14F-4D97-AF65-F5344CB8AC3E}">
        <p14:creationId xmlns:p14="http://schemas.microsoft.com/office/powerpoint/2010/main" val="3542329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>
          <p15:clr>
            <a:srgbClr val="FBAE40"/>
          </p15:clr>
        </p15:guide>
        <p15:guide id="4" pos="4560">
          <p15:clr>
            <a:srgbClr val="FBAE40"/>
          </p15:clr>
        </p15:guide>
        <p15:guide id="8" orient="horz" pos="184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753" y="645794"/>
            <a:ext cx="8229600" cy="4937760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lnSpc>
                <a:spcPct val="80000"/>
              </a:lnSpc>
              <a:defRPr lang="fr-FR" sz="9000" b="1" i="0" spc="15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sp>
        <p:nvSpPr>
          <p:cNvPr id="6" name="Espace réservé d’image 5">
            <a:extLst>
              <a:ext uri="{FF2B5EF4-FFF2-40B4-BE49-F238E27FC236}">
                <a16:creationId xmlns:a16="http://schemas.microsoft.com/office/drawing/2014/main" id="{A9973BC6-F6E5-0B3B-C8AB-0AC4020D4E8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16670"/>
            <a:ext cx="8686800" cy="10320339"/>
          </a:xfrm>
        </p:spPr>
        <p:txBody>
          <a:bodyPr rtlCol="0">
            <a:normAutofit/>
          </a:bodyPr>
          <a:lstStyle>
            <a:lvl1pPr marL="0" indent="0" algn="ctr">
              <a:buNone/>
              <a:defRPr lang="fr-FR" sz="30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18" name="Espace réservé du texte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49753" y="6852903"/>
            <a:ext cx="8229600" cy="246888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fr-FR" sz="36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lang="fr-FR" sz="6000"/>
            </a:lvl2pPr>
            <a:lvl3pPr>
              <a:defRPr lang="fr-FR" sz="6000"/>
            </a:lvl3pPr>
            <a:lvl4pPr>
              <a:defRPr lang="fr-FR" sz="6000"/>
            </a:lvl4pPr>
            <a:lvl5pPr>
              <a:defRPr lang="fr-FR" sz="6000"/>
            </a:lvl5pPr>
          </a:lstStyle>
          <a:p>
            <a:pPr lvl="0" rtl="0"/>
            <a:r>
              <a:rPr lang="fr-FR"/>
              <a:t>Cliquer pour ajouter du texte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9169ED6-4B82-6844-119F-AC15CDF2D3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464040" y="5925312"/>
            <a:ext cx="3200400" cy="5988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45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sumé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57F1500-1A16-D1EF-4F0C-030852B29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1540" y="3223260"/>
            <a:ext cx="3200400" cy="5988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e 9">
            <a:extLst>
              <a:ext uri="{FF2B5EF4-FFF2-40B4-BE49-F238E27FC236}">
                <a16:creationId xmlns:a16="http://schemas.microsoft.com/office/drawing/2014/main" id="{2D07A0BE-3890-193E-9439-F294E61A7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5850198"/>
            <a:ext cx="4438839" cy="4438839"/>
            <a:chOff x="0" y="12289"/>
            <a:chExt cx="3550" cy="3551"/>
          </a:xfrm>
        </p:grpSpPr>
        <p:sp>
          <p:nvSpPr>
            <p:cNvPr id="11" name="Forme libre 19">
              <a:extLst>
                <a:ext uri="{FF2B5EF4-FFF2-40B4-BE49-F238E27FC236}">
                  <a16:creationId xmlns:a16="http://schemas.microsoft.com/office/drawing/2014/main" id="{C05217ED-C258-E6CE-BA7F-28A6EA41B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2" name="Forme libre 20">
              <a:extLst>
                <a:ext uri="{FF2B5EF4-FFF2-40B4-BE49-F238E27FC236}">
                  <a16:creationId xmlns:a16="http://schemas.microsoft.com/office/drawing/2014/main" id="{F3E11A1F-14DD-BA35-D7D7-4D4ADEAA3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3" name="Forme libre 21">
              <a:extLst>
                <a:ext uri="{FF2B5EF4-FFF2-40B4-BE49-F238E27FC236}">
                  <a16:creationId xmlns:a16="http://schemas.microsoft.com/office/drawing/2014/main" id="{F14541B0-973F-7E21-1019-D2FB83C8C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</p:grpSp>
      <p:sp>
        <p:nvSpPr>
          <p:cNvPr id="32" name="Titr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1540" y="154313"/>
            <a:ext cx="16310610" cy="2520308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fr-FR" sz="6600" b="1" i="0"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sp>
        <p:nvSpPr>
          <p:cNvPr id="2" name="Espace réservé du contenu 5">
            <a:extLst>
              <a:ext uri="{FF2B5EF4-FFF2-40B4-BE49-F238E27FC236}">
                <a16:creationId xmlns:a16="http://schemas.microsoft.com/office/drawing/2014/main" id="{F6FE0DC0-B0D7-F4D6-8038-177AD7A8C21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486400" y="3423012"/>
            <a:ext cx="11715750" cy="5548992"/>
          </a:xfrm>
        </p:spPr>
        <p:txBody>
          <a:bodyPr lIns="0" tIns="228600" rIns="0" bIns="0" rtlCol="0">
            <a:normAutofit/>
          </a:bodyPr>
          <a:lstStyle>
            <a:lvl1pPr marL="425196" indent="-425196">
              <a:spcBef>
                <a:spcPts val="2700"/>
              </a:spcBef>
              <a:buFont typeface="Arial" panose="020B0604020202020204" pitchFamily="34" charset="0"/>
              <a:buChar char="•"/>
              <a:defRPr lang="fr-FR" sz="3000"/>
            </a:lvl1pPr>
            <a:lvl2pPr indent="-425196">
              <a:spcBef>
                <a:spcPts val="2700"/>
              </a:spcBef>
              <a:defRPr lang="fr-FR" sz="3000"/>
            </a:lvl2pPr>
            <a:lvl3pPr indent="-425196">
              <a:spcBef>
                <a:spcPts val="2700"/>
              </a:spcBef>
              <a:defRPr lang="fr-FR" sz="3000"/>
            </a:lvl3pPr>
            <a:lvl4pPr indent="-425196">
              <a:spcBef>
                <a:spcPts val="2700"/>
              </a:spcBef>
              <a:defRPr lang="fr-FR" sz="3000"/>
            </a:lvl4pPr>
            <a:lvl5pPr indent="-425196">
              <a:spcBef>
                <a:spcPts val="2700"/>
              </a:spcBef>
              <a:defRPr lang="fr-FR" sz="3000"/>
            </a:lvl5pPr>
          </a:lstStyle>
          <a:p>
            <a:pPr lvl="0" rtl="0"/>
            <a:r>
              <a:rPr lang="fr-FR"/>
              <a:t>Cliquer pour ajouter du contenu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7ED58739-4346-5104-B1AC-89ED035912A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fld id="{294A09A9-5501-47C1-A89A-A340965A2BE2}" type="slidenum">
              <a:rPr lang="fr-FR" smtClean="0"/>
              <a:pPr/>
              <a:t>‹N°›</a:t>
            </a:fld>
            <a:endParaRPr lang="fr-FR" dirty="0">
              <a:latin typeface="+mn-lt"/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9272B8D-F380-9F1A-C8E6-BDD2352B1763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endParaRPr lang="fr-FR" dirty="0">
              <a:latin typeface="+mn-lt"/>
            </a:endParaRPr>
          </a:p>
        </p:txBody>
      </p:sp>
      <p:sp>
        <p:nvSpPr>
          <p:cNvPr id="3" name="Freeform 4">
            <a:extLst>
              <a:ext uri="{FF2B5EF4-FFF2-40B4-BE49-F238E27FC236}">
                <a16:creationId xmlns:a16="http://schemas.microsoft.com/office/drawing/2014/main" id="{74FB9361-9866-9581-B99D-56570E330303}"/>
              </a:ext>
            </a:extLst>
          </p:cNvPr>
          <p:cNvSpPr/>
          <p:nvPr userDrawn="1"/>
        </p:nvSpPr>
        <p:spPr>
          <a:xfrm>
            <a:off x="15371178" y="9324462"/>
            <a:ext cx="2796370" cy="813093"/>
          </a:xfrm>
          <a:custGeom>
            <a:avLst/>
            <a:gdLst/>
            <a:ahLst/>
            <a:cxnLst/>
            <a:rect l="l" t="t" r="r" b="b"/>
            <a:pathLst>
              <a:path w="6920764" h="1868181">
                <a:moveTo>
                  <a:pt x="0" y="0"/>
                </a:moveTo>
                <a:lnTo>
                  <a:pt x="6920764" y="0"/>
                </a:lnTo>
                <a:lnTo>
                  <a:pt x="6920764" y="1868182"/>
                </a:lnTo>
                <a:lnTo>
                  <a:pt x="0" y="18681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068" t="-36757" r="-19709" b="-65233"/>
            </a:stretch>
          </a:blipFill>
        </p:spPr>
      </p:sp>
    </p:spTree>
    <p:extLst>
      <p:ext uri="{BB962C8B-B14F-4D97-AF65-F5344CB8AC3E}">
        <p14:creationId xmlns:p14="http://schemas.microsoft.com/office/powerpoint/2010/main" val="30275803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64856" y="617219"/>
            <a:ext cx="8229600" cy="4937760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lnSpc>
                <a:spcPct val="80000"/>
              </a:lnSpc>
              <a:defRPr lang="fr-FR" sz="9000" b="1" i="0" spc="15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" y="1138128"/>
            <a:ext cx="9148872" cy="9148872"/>
            <a:chOff x="0" y="12289"/>
            <a:chExt cx="3550" cy="3551"/>
          </a:xfrm>
        </p:grpSpPr>
        <p:sp>
          <p:nvSpPr>
            <p:cNvPr id="10" name="Forme libre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1" name="Forme libre 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2" name="Forme libre 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</p:grp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464040" y="5925312"/>
            <a:ext cx="3200400" cy="5988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Espace réservé du texte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64858" y="6824328"/>
            <a:ext cx="8229600" cy="246888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fr-FR" sz="36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lang="fr-FR" sz="6000"/>
            </a:lvl2pPr>
            <a:lvl3pPr>
              <a:defRPr lang="fr-FR" sz="6000"/>
            </a:lvl3pPr>
            <a:lvl4pPr>
              <a:defRPr lang="fr-FR" sz="6000"/>
            </a:lvl4pPr>
            <a:lvl5pPr>
              <a:defRPr lang="fr-FR" sz="6000"/>
            </a:lvl5pPr>
          </a:lstStyle>
          <a:p>
            <a:pPr lvl="0" rtl="0"/>
            <a:r>
              <a:rPr lang="fr-FR"/>
              <a:t>Cliquer pour ajouter du texte</a:t>
            </a:r>
          </a:p>
        </p:txBody>
      </p:sp>
    </p:spTree>
    <p:extLst>
      <p:ext uri="{BB962C8B-B14F-4D97-AF65-F5344CB8AC3E}">
        <p14:creationId xmlns:p14="http://schemas.microsoft.com/office/powerpoint/2010/main" val="421058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deux contenus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C97D5AF2-684A-4A8D-3D82-B57D7AC44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15240000" y="0"/>
            <a:ext cx="3052872" cy="3086100"/>
            <a:chOff x="0" y="12289"/>
            <a:chExt cx="3550" cy="3551"/>
          </a:xfrm>
        </p:grpSpPr>
        <p:sp>
          <p:nvSpPr>
            <p:cNvPr id="12" name="Forme libre 4">
              <a:extLst>
                <a:ext uri="{FF2B5EF4-FFF2-40B4-BE49-F238E27FC236}">
                  <a16:creationId xmlns:a16="http://schemas.microsoft.com/office/drawing/2014/main" id="{8CF5F650-F8F0-F4FE-44DA-1F14ADE4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3" name="Forme libre 5">
              <a:extLst>
                <a:ext uri="{FF2B5EF4-FFF2-40B4-BE49-F238E27FC236}">
                  <a16:creationId xmlns:a16="http://schemas.microsoft.com/office/drawing/2014/main" id="{18870924-E47D-404F-59B5-BD1C58F7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63D"/>
            </a:solidFill>
            <a:ln w="9525">
              <a:solidFill>
                <a:srgbClr val="00863D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4" name="Forme libre 7">
              <a:extLst>
                <a:ext uri="{FF2B5EF4-FFF2-40B4-BE49-F238E27FC236}">
                  <a16:creationId xmlns:a16="http://schemas.microsoft.com/office/drawing/2014/main" id="{80806A65-E4FC-2F52-65B3-CC181E62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</p:grpSp>
      <p:sp>
        <p:nvSpPr>
          <p:cNvPr id="16" name="Titr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1541" y="-266700"/>
            <a:ext cx="14667548" cy="2241894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fr-FR" sz="66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sp>
        <p:nvSpPr>
          <p:cNvPr id="2" name="Espace réservé du contenu 5">
            <a:extLst>
              <a:ext uri="{FF2B5EF4-FFF2-40B4-BE49-F238E27FC236}">
                <a16:creationId xmlns:a16="http://schemas.microsoft.com/office/drawing/2014/main" id="{F14DA3C5-63E4-BAFB-1D68-47F71EEEE5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91541" y="4014787"/>
            <a:ext cx="6736241" cy="5396205"/>
          </a:xfrm>
        </p:spPr>
        <p:txBody>
          <a:bodyPr lIns="0" tIns="45720" rIns="0" bIns="0" rtlCol="0">
            <a:normAutofit/>
          </a:bodyPr>
          <a:lstStyle>
            <a:lvl1pPr marL="0" indent="0">
              <a:spcBef>
                <a:spcPts val="2700"/>
              </a:spcBef>
              <a:buFont typeface="Arial" panose="020B0604020202020204" pitchFamily="34" charset="0"/>
              <a:buNone/>
              <a:defRPr lang="fr-FR" sz="3000"/>
            </a:lvl1pPr>
            <a:lvl2pPr marL="425196" indent="-425196">
              <a:spcBef>
                <a:spcPts val="2700"/>
              </a:spcBef>
              <a:defRPr lang="fr-FR" sz="3000"/>
            </a:lvl2pPr>
            <a:lvl3pPr marL="891540" indent="-425196">
              <a:spcBef>
                <a:spcPts val="2700"/>
              </a:spcBef>
              <a:defRPr lang="fr-FR" sz="3000"/>
            </a:lvl3pPr>
            <a:lvl4pPr marL="1234440" indent="-425196">
              <a:spcBef>
                <a:spcPts val="2700"/>
              </a:spcBef>
              <a:defRPr lang="fr-FR" sz="3000"/>
            </a:lvl4pPr>
            <a:lvl5pPr marL="1508760" indent="-425196">
              <a:spcBef>
                <a:spcPts val="2700"/>
              </a:spcBef>
              <a:defRPr lang="fr-FR" sz="3000"/>
            </a:lvl5pPr>
          </a:lstStyle>
          <a:p>
            <a:pPr lvl="0" rtl="0"/>
            <a:r>
              <a:rPr lang="fr-FR"/>
              <a:t>Cliquer pour ajouter du contenu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3" name="Espace réservé du contenu 5">
            <a:extLst>
              <a:ext uri="{FF2B5EF4-FFF2-40B4-BE49-F238E27FC236}">
                <a16:creationId xmlns:a16="http://schemas.microsoft.com/office/drawing/2014/main" id="{BD11386D-847E-8CF5-E56A-42E80A65A08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822848" y="4014787"/>
            <a:ext cx="6736241" cy="5396205"/>
          </a:xfrm>
        </p:spPr>
        <p:txBody>
          <a:bodyPr lIns="0" tIns="45720" rIns="0" bIns="0" rtlCol="0">
            <a:normAutofit/>
          </a:bodyPr>
          <a:lstStyle>
            <a:lvl1pPr marL="0" indent="0">
              <a:spcBef>
                <a:spcPts val="2700"/>
              </a:spcBef>
              <a:buFont typeface="Arial" panose="020B0604020202020204" pitchFamily="34" charset="0"/>
              <a:buNone/>
              <a:defRPr lang="fr-FR" sz="3000"/>
            </a:lvl1pPr>
            <a:lvl2pPr marL="425196" indent="-425196">
              <a:spcBef>
                <a:spcPts val="2700"/>
              </a:spcBef>
              <a:defRPr lang="fr-FR" sz="3000"/>
            </a:lvl2pPr>
            <a:lvl3pPr marL="822960" indent="-425196">
              <a:spcBef>
                <a:spcPts val="2700"/>
              </a:spcBef>
              <a:defRPr lang="fr-FR" sz="3000"/>
            </a:lvl3pPr>
            <a:lvl4pPr marL="1234440" indent="-425196">
              <a:spcBef>
                <a:spcPts val="2700"/>
              </a:spcBef>
              <a:defRPr lang="fr-FR" sz="3000"/>
            </a:lvl4pPr>
            <a:lvl5pPr marL="1508760" indent="-425196">
              <a:spcBef>
                <a:spcPts val="2700"/>
              </a:spcBef>
              <a:defRPr lang="fr-FR" sz="3000"/>
            </a:lvl5pPr>
          </a:lstStyle>
          <a:p>
            <a:pPr lvl="0" rtl="0"/>
            <a:r>
              <a:rPr lang="fr-FR"/>
              <a:t>Cliquer pour ajouter du contenu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fld id="{294A09A9-5501-47C1-A89A-A340965A2BE2}" type="slidenum">
              <a:rPr lang="fr-FR" smtClean="0"/>
              <a:pPr/>
              <a:t>‹N°›</a:t>
            </a:fld>
            <a:endParaRPr lang="fr-FR" dirty="0">
              <a:latin typeface="+mn-lt"/>
            </a:endParaRP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endParaRPr lang="fr-FR" dirty="0">
              <a:latin typeface="+mn-lt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1540" y="2539366"/>
            <a:ext cx="3200400" cy="5988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Freeform 4">
            <a:extLst>
              <a:ext uri="{FF2B5EF4-FFF2-40B4-BE49-F238E27FC236}">
                <a16:creationId xmlns:a16="http://schemas.microsoft.com/office/drawing/2014/main" id="{FBB5148C-F7C2-C800-F496-07AAE3A7A364}"/>
              </a:ext>
            </a:extLst>
          </p:cNvPr>
          <p:cNvSpPr/>
          <p:nvPr userDrawn="1"/>
        </p:nvSpPr>
        <p:spPr>
          <a:xfrm>
            <a:off x="15371178" y="9324462"/>
            <a:ext cx="2796370" cy="813093"/>
          </a:xfrm>
          <a:custGeom>
            <a:avLst/>
            <a:gdLst/>
            <a:ahLst/>
            <a:cxnLst/>
            <a:rect l="l" t="t" r="r" b="b"/>
            <a:pathLst>
              <a:path w="6920764" h="1868181">
                <a:moveTo>
                  <a:pt x="0" y="0"/>
                </a:moveTo>
                <a:lnTo>
                  <a:pt x="6920764" y="0"/>
                </a:lnTo>
                <a:lnTo>
                  <a:pt x="6920764" y="1868182"/>
                </a:lnTo>
                <a:lnTo>
                  <a:pt x="0" y="18681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068" t="-36757" r="-19709" b="-65233"/>
            </a:stretch>
          </a:blipFill>
        </p:spPr>
      </p:sp>
    </p:spTree>
    <p:extLst>
      <p:ext uri="{BB962C8B-B14F-4D97-AF65-F5344CB8AC3E}">
        <p14:creationId xmlns:p14="http://schemas.microsoft.com/office/powerpoint/2010/main" val="37068995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42E558A9-6DD6-E21D-3A8F-6707E1DD1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544050" y="0"/>
            <a:ext cx="8743947" cy="4853403"/>
            <a:chOff x="5612972" y="1"/>
            <a:chExt cx="6615961" cy="3672246"/>
          </a:xfrm>
        </p:grpSpPr>
        <p:sp>
          <p:nvSpPr>
            <p:cNvPr id="12" name="Forme automatique 24">
              <a:extLst>
                <a:ext uri="{FF2B5EF4-FFF2-40B4-BE49-F238E27FC236}">
                  <a16:creationId xmlns:a16="http://schemas.microsoft.com/office/drawing/2014/main" id="{3FC994E4-318C-1E66-B4E4-8F8FD08E0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3" name="Forme libre 7">
              <a:extLst>
                <a:ext uri="{FF2B5EF4-FFF2-40B4-BE49-F238E27FC236}">
                  <a16:creationId xmlns:a16="http://schemas.microsoft.com/office/drawing/2014/main" id="{17C00E6B-F625-6D6C-8364-9DD9F3C36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4" name="Forme libre 8">
              <a:extLst>
                <a:ext uri="{FF2B5EF4-FFF2-40B4-BE49-F238E27FC236}">
                  <a16:creationId xmlns:a16="http://schemas.microsoft.com/office/drawing/2014/main" id="{C6197B87-4F65-7981-9463-84830CD36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8" name="Forme libre 9">
              <a:extLst>
                <a:ext uri="{FF2B5EF4-FFF2-40B4-BE49-F238E27FC236}">
                  <a16:creationId xmlns:a16="http://schemas.microsoft.com/office/drawing/2014/main" id="{86AA517C-7217-D864-B7E7-40984A288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9" name="Forme libre 10">
              <a:extLst>
                <a:ext uri="{FF2B5EF4-FFF2-40B4-BE49-F238E27FC236}">
                  <a16:creationId xmlns:a16="http://schemas.microsoft.com/office/drawing/2014/main" id="{524013C6-491C-CAA2-5BD6-7C7359671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</p:grpSp>
      <p:sp>
        <p:nvSpPr>
          <p:cNvPr id="16" name="Titr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78327" y="5249500"/>
            <a:ext cx="7409499" cy="3814215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fr-FR" sz="66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521190" y="9469755"/>
            <a:ext cx="3200400" cy="5988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Espace réservé du contenu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05828" y="685802"/>
            <a:ext cx="7797404" cy="3457575"/>
          </a:xfrm>
        </p:spPr>
        <p:txBody>
          <a:bodyPr lIns="0" tIns="274320" rtlCol="0">
            <a:normAutofit/>
          </a:bodyPr>
          <a:lstStyle>
            <a:lvl1pPr marL="685800" indent="-685800">
              <a:spcBef>
                <a:spcPts val="2700"/>
              </a:spcBef>
              <a:buFont typeface="+mj-lt"/>
              <a:buAutoNum type="arabicPeriod"/>
              <a:defRPr lang="fr-FR" sz="3000"/>
            </a:lvl1pPr>
            <a:lvl2pPr marL="1371600" indent="-685800">
              <a:spcBef>
                <a:spcPts val="2700"/>
              </a:spcBef>
              <a:buFont typeface="+mj-lt"/>
              <a:buAutoNum type="alphaLcPeriod"/>
              <a:defRPr lang="fr-FR" sz="3000"/>
            </a:lvl2pPr>
            <a:lvl3pPr marL="2057400" indent="-685800">
              <a:spcBef>
                <a:spcPts val="2700"/>
              </a:spcBef>
              <a:buFont typeface="+mj-lt"/>
              <a:buAutoNum type="arabicParenR"/>
              <a:defRPr lang="fr-FR" sz="3000"/>
            </a:lvl3pPr>
            <a:lvl4pPr marL="2057400" indent="0">
              <a:spcBef>
                <a:spcPts val="2700"/>
              </a:spcBef>
              <a:buFont typeface="+mj-lt"/>
              <a:buNone/>
              <a:defRPr lang="fr-FR" sz="3000"/>
            </a:lvl4pPr>
            <a:lvl5pPr marL="3429000" indent="-685800">
              <a:spcBef>
                <a:spcPts val="2700"/>
              </a:spcBef>
              <a:buFont typeface="+mj-lt"/>
              <a:buAutoNum type="arabicPeriod"/>
              <a:defRPr lang="fr-FR" sz="3000"/>
            </a:lvl5pPr>
          </a:lstStyle>
          <a:p>
            <a:pPr lvl="0" rtl="0"/>
            <a:r>
              <a:rPr lang="fr-FR"/>
              <a:t>Cliquer pour ajouter du contenu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endParaRPr lang="fr-FR" dirty="0"/>
          </a:p>
        </p:txBody>
      </p:sp>
      <p:sp>
        <p:nvSpPr>
          <p:cNvPr id="2" name="Espace réservé du contenu 5">
            <a:extLst>
              <a:ext uri="{FF2B5EF4-FFF2-40B4-BE49-F238E27FC236}">
                <a16:creationId xmlns:a16="http://schemas.microsoft.com/office/drawing/2014/main" id="{3AC171DA-232D-44C1-6B93-40BACB298F4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91541" y="4215893"/>
            <a:ext cx="7797404" cy="4979270"/>
          </a:xfrm>
        </p:spPr>
        <p:txBody>
          <a:bodyPr lIns="0" tIns="45720" rIns="0" bIns="0" rtlCol="0">
            <a:normAutofit/>
          </a:bodyPr>
          <a:lstStyle>
            <a:lvl1pPr marL="0" indent="0">
              <a:spcBef>
                <a:spcPts val="2700"/>
              </a:spcBef>
              <a:buFont typeface="Arial" panose="020B0604020202020204" pitchFamily="34" charset="0"/>
              <a:buNone/>
              <a:defRPr lang="fr-FR" sz="3000"/>
            </a:lvl1pPr>
            <a:lvl2pPr marL="425196" indent="-425196">
              <a:spcBef>
                <a:spcPts val="2700"/>
              </a:spcBef>
              <a:defRPr lang="fr-FR" sz="3000"/>
            </a:lvl2pPr>
            <a:lvl3pPr marL="822960" indent="-425196">
              <a:spcBef>
                <a:spcPts val="2700"/>
              </a:spcBef>
              <a:defRPr lang="fr-FR" sz="3000"/>
            </a:lvl3pPr>
            <a:lvl4pPr marL="1234440" indent="-425196">
              <a:spcBef>
                <a:spcPts val="2700"/>
              </a:spcBef>
              <a:defRPr lang="fr-FR" sz="3000"/>
            </a:lvl4pPr>
            <a:lvl5pPr marL="1508760" indent="-425196">
              <a:spcBef>
                <a:spcPts val="2700"/>
              </a:spcBef>
              <a:defRPr lang="fr-FR" sz="3000"/>
            </a:lvl5pPr>
          </a:lstStyle>
          <a:p>
            <a:pPr lvl="0" rtl="0"/>
            <a:r>
              <a:rPr lang="fr-FR"/>
              <a:t>Cliquer pour ajouter du contenu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fld id="{294A09A9-5501-47C1-A89A-A340965A2BE2}" type="slidenum">
              <a:rPr lang="fr-FR" smtClean="0"/>
              <a:pPr/>
              <a:t>‹N°›</a:t>
            </a:fld>
            <a:endParaRPr lang="fr-FR" dirty="0">
              <a:latin typeface="+mn-lt"/>
            </a:endParaRP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endParaRPr lang="fr-F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78674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contenu et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2965" y="417194"/>
            <a:ext cx="7595235" cy="3531039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fr-FR" sz="66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sp>
        <p:nvSpPr>
          <p:cNvPr id="3" name="Espace réservé du contenu 5">
            <a:extLst>
              <a:ext uri="{FF2B5EF4-FFF2-40B4-BE49-F238E27FC236}">
                <a16:creationId xmlns:a16="http://schemas.microsoft.com/office/drawing/2014/main" id="{1EF4505D-6803-3813-7738-04996342781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91540" y="4919369"/>
            <a:ext cx="7566660" cy="4491623"/>
          </a:xfrm>
        </p:spPr>
        <p:txBody>
          <a:bodyPr lIns="0" tIns="228600" rIns="0" bIns="0" rtlCol="0">
            <a:normAutofit/>
          </a:bodyPr>
          <a:lstStyle>
            <a:lvl1pPr marL="0" indent="0">
              <a:spcBef>
                <a:spcPts val="2700"/>
              </a:spcBef>
              <a:buFont typeface="Arial" panose="020B0604020202020204" pitchFamily="34" charset="0"/>
              <a:buNone/>
              <a:defRPr lang="fr-FR" sz="3000"/>
            </a:lvl1pPr>
            <a:lvl2pPr indent="-425196">
              <a:spcBef>
                <a:spcPts val="2700"/>
              </a:spcBef>
              <a:defRPr lang="fr-FR" sz="3000"/>
            </a:lvl2pPr>
            <a:lvl3pPr indent="-425196">
              <a:spcBef>
                <a:spcPts val="2700"/>
              </a:spcBef>
              <a:defRPr lang="fr-FR" sz="3000"/>
            </a:lvl3pPr>
            <a:lvl4pPr indent="-425196">
              <a:spcBef>
                <a:spcPts val="2700"/>
              </a:spcBef>
              <a:defRPr lang="fr-FR" sz="3000"/>
            </a:lvl4pPr>
            <a:lvl5pPr indent="-425196">
              <a:spcBef>
                <a:spcPts val="2700"/>
              </a:spcBef>
              <a:defRPr lang="fr-FR" sz="3000"/>
            </a:lvl5pPr>
          </a:lstStyle>
          <a:p>
            <a:pPr lvl="0" rtl="0"/>
            <a:r>
              <a:rPr lang="fr-FR"/>
              <a:t>Cliquer pour ajouter du contenu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1540" y="4496189"/>
            <a:ext cx="3200400" cy="5988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Espace réservé d’image 11">
            <a:extLst>
              <a:ext uri="{FF2B5EF4-FFF2-40B4-BE49-F238E27FC236}">
                <a16:creationId xmlns:a16="http://schemas.microsoft.com/office/drawing/2014/main" id="{4658637A-5D36-6127-19BC-C203E23FA4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44001" y="0"/>
            <a:ext cx="9177338" cy="10287000"/>
          </a:xfrm>
        </p:spPr>
        <p:txBody>
          <a:bodyPr rtlCol="0">
            <a:normAutofit/>
          </a:bodyPr>
          <a:lstStyle>
            <a:lvl1pPr marL="0" indent="0" algn="ctr">
              <a:buNone/>
              <a:defRPr lang="fr-FR" sz="30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/>
              <a:t>Cliquez sur l'icône pour ajouter une image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fld id="{294A09A9-5501-47C1-A89A-A340965A2BE2}" type="slidenum">
              <a:rPr lang="fr-FR" smtClean="0"/>
              <a:pPr/>
              <a:t>‹N°›</a:t>
            </a:fld>
            <a:endParaRPr lang="fr-FR" dirty="0">
              <a:latin typeface="+mn-lt"/>
            </a:endParaRP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endParaRPr lang="fr-F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54124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contenu et tablea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CF555767-B3D8-BD57-1D42-7F6E1E668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5850198"/>
            <a:ext cx="4438839" cy="4438839"/>
            <a:chOff x="0" y="12289"/>
            <a:chExt cx="3550" cy="3551"/>
          </a:xfrm>
        </p:grpSpPr>
        <p:sp>
          <p:nvSpPr>
            <p:cNvPr id="9" name="Forme libre 13">
              <a:extLst>
                <a:ext uri="{FF2B5EF4-FFF2-40B4-BE49-F238E27FC236}">
                  <a16:creationId xmlns:a16="http://schemas.microsoft.com/office/drawing/2014/main" id="{BC972B6D-098C-52F6-E990-52623B368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5" name="Forme libre 14">
              <a:extLst>
                <a:ext uri="{FF2B5EF4-FFF2-40B4-BE49-F238E27FC236}">
                  <a16:creationId xmlns:a16="http://schemas.microsoft.com/office/drawing/2014/main" id="{3F0D3EE3-9A8C-531D-1EEE-1AFAB9F3B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7" name="Forme libre 15">
              <a:extLst>
                <a:ext uri="{FF2B5EF4-FFF2-40B4-BE49-F238E27FC236}">
                  <a16:creationId xmlns:a16="http://schemas.microsoft.com/office/drawing/2014/main" id="{A2BE192C-1768-890B-EC1B-5ED6E1F82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</p:grpSp>
      <p:sp>
        <p:nvSpPr>
          <p:cNvPr id="16" name="Titr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2114" y="6992576"/>
            <a:ext cx="11904345" cy="2071140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fr-FR" sz="66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506403" y="9469755"/>
            <a:ext cx="3200400" cy="5988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Espace réservé du contenu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05828" y="876007"/>
            <a:ext cx="4237673" cy="5998590"/>
          </a:xfrm>
        </p:spPr>
        <p:txBody>
          <a:bodyPr lIns="0" tIns="274320" rtlCol="0">
            <a:normAutofit/>
          </a:bodyPr>
          <a:lstStyle>
            <a:lvl1pPr marL="0" indent="0">
              <a:spcBef>
                <a:spcPts val="2700"/>
              </a:spcBef>
              <a:buFont typeface="Arial" panose="020B0604020202020204" pitchFamily="34" charset="0"/>
              <a:buNone/>
              <a:defRPr lang="fr-FR" sz="3000"/>
            </a:lvl1pPr>
            <a:lvl2pPr marL="685800" indent="0">
              <a:spcBef>
                <a:spcPts val="2700"/>
              </a:spcBef>
              <a:buNone/>
              <a:defRPr lang="fr-FR" sz="3000"/>
            </a:lvl2pPr>
            <a:lvl3pPr marL="1371600" indent="0">
              <a:spcBef>
                <a:spcPts val="2700"/>
              </a:spcBef>
              <a:buNone/>
              <a:defRPr lang="fr-FR" sz="3000"/>
            </a:lvl3pPr>
            <a:lvl4pPr marL="2057400" indent="0">
              <a:spcBef>
                <a:spcPts val="2700"/>
              </a:spcBef>
              <a:buNone/>
              <a:defRPr lang="fr-FR" sz="3000"/>
            </a:lvl4pPr>
            <a:lvl5pPr marL="2743200" indent="0">
              <a:spcBef>
                <a:spcPts val="2700"/>
              </a:spcBef>
              <a:buNone/>
              <a:defRPr lang="fr-FR" sz="3000"/>
            </a:lvl5pPr>
          </a:lstStyle>
          <a:p>
            <a:pPr lvl="0" rtl="0"/>
            <a:r>
              <a:rPr lang="fr-FR"/>
              <a:t>Cliquer pour ajouter du contenu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06402" y="876007"/>
            <a:ext cx="11890058" cy="5998590"/>
          </a:xfrm>
        </p:spPr>
        <p:txBody>
          <a:bodyPr lIns="0" rtlCol="0">
            <a:normAutofit/>
          </a:bodyPr>
          <a:lstStyle>
            <a:lvl1pPr marL="0" indent="0">
              <a:spcBef>
                <a:spcPts val="2700"/>
              </a:spcBef>
              <a:buNone/>
              <a:defRPr lang="fr-FR" sz="3000"/>
            </a:lvl1pPr>
            <a:lvl2pPr>
              <a:spcBef>
                <a:spcPts val="900"/>
              </a:spcBef>
              <a:defRPr lang="fr-FR" sz="3000"/>
            </a:lvl2pPr>
            <a:lvl3pPr>
              <a:spcBef>
                <a:spcPts val="2700"/>
              </a:spcBef>
              <a:defRPr lang="fr-FR" sz="3000"/>
            </a:lvl3pPr>
            <a:lvl4pPr>
              <a:spcBef>
                <a:spcPts val="2700"/>
              </a:spcBef>
              <a:defRPr lang="fr-FR" sz="3000"/>
            </a:lvl4pPr>
            <a:lvl5pPr>
              <a:spcBef>
                <a:spcPts val="2700"/>
              </a:spcBef>
              <a:defRPr lang="fr-FR" sz="3000"/>
            </a:lvl5pPr>
          </a:lstStyle>
          <a:p>
            <a:pPr lvl="0" rtl="0"/>
            <a:r>
              <a:rPr lang="fr-FR"/>
              <a:t>Cliquer pour ajouter du contenu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fld id="{294A09A9-5501-47C1-A89A-A340965A2BE2}" type="slidenum">
              <a:rPr lang="fr-FR" smtClean="0"/>
              <a:pPr/>
              <a:t>‹N°›</a:t>
            </a:fld>
            <a:endParaRPr lang="fr-FR" dirty="0">
              <a:latin typeface="+mn-lt"/>
            </a:endParaRP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endParaRPr lang="fr-F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9337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deux contenu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C97D5AF2-684A-4A8D-3D82-B57D7AC44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13305060" y="0"/>
            <a:ext cx="4987812" cy="4987812"/>
            <a:chOff x="0" y="12289"/>
            <a:chExt cx="3550" cy="3551"/>
          </a:xfrm>
        </p:grpSpPr>
        <p:sp>
          <p:nvSpPr>
            <p:cNvPr id="12" name="Forme libre 4">
              <a:extLst>
                <a:ext uri="{FF2B5EF4-FFF2-40B4-BE49-F238E27FC236}">
                  <a16:creationId xmlns:a16="http://schemas.microsoft.com/office/drawing/2014/main" id="{8CF5F650-F8F0-F4FE-44DA-1F14ADE4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3" name="Forme libre 5">
              <a:extLst>
                <a:ext uri="{FF2B5EF4-FFF2-40B4-BE49-F238E27FC236}">
                  <a16:creationId xmlns:a16="http://schemas.microsoft.com/office/drawing/2014/main" id="{18870924-E47D-404F-59B5-BD1C58F7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4" name="Forme libre 7">
              <a:extLst>
                <a:ext uri="{FF2B5EF4-FFF2-40B4-BE49-F238E27FC236}">
                  <a16:creationId xmlns:a16="http://schemas.microsoft.com/office/drawing/2014/main" id="{80806A65-E4FC-2F52-65B3-CC181E62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</p:grpSp>
      <p:sp>
        <p:nvSpPr>
          <p:cNvPr id="16" name="Titr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1540" y="297612"/>
            <a:ext cx="16459200" cy="2361476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fr-FR" sz="66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1540" y="3223260"/>
            <a:ext cx="3200400" cy="5988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93285" y="4014787"/>
            <a:ext cx="8620125" cy="5396205"/>
          </a:xfrm>
        </p:spPr>
        <p:txBody>
          <a:bodyPr lIns="0" rtlCol="0">
            <a:normAutofit/>
          </a:bodyPr>
          <a:lstStyle>
            <a:lvl1pPr marL="0" indent="0">
              <a:spcBef>
                <a:spcPts val="2700"/>
              </a:spcBef>
              <a:buNone/>
              <a:defRPr lang="fr-FR" sz="3000"/>
            </a:lvl1pPr>
            <a:lvl2pPr>
              <a:spcBef>
                <a:spcPts val="900"/>
              </a:spcBef>
              <a:defRPr lang="fr-FR" sz="3000"/>
            </a:lvl2pPr>
            <a:lvl3pPr>
              <a:spcBef>
                <a:spcPts val="2700"/>
              </a:spcBef>
              <a:defRPr lang="fr-FR" sz="3000"/>
            </a:lvl3pPr>
            <a:lvl4pPr>
              <a:spcBef>
                <a:spcPts val="2700"/>
              </a:spcBef>
              <a:defRPr lang="fr-FR" sz="3000"/>
            </a:lvl4pPr>
            <a:lvl5pPr>
              <a:spcBef>
                <a:spcPts val="2700"/>
              </a:spcBef>
              <a:defRPr lang="fr-FR" sz="3000"/>
            </a:lvl5pPr>
          </a:lstStyle>
          <a:p>
            <a:pPr lvl="0" rtl="0"/>
            <a:r>
              <a:rPr lang="fr-FR"/>
              <a:t>Cliquer pour ajouter du contenu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7" name="Espace réservé du contenu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1430000" y="4014787"/>
            <a:ext cx="5920740" cy="5396205"/>
          </a:xfrm>
        </p:spPr>
        <p:txBody>
          <a:bodyPr lIns="0" rtlCol="0">
            <a:normAutofit/>
          </a:bodyPr>
          <a:lstStyle>
            <a:lvl1pPr marL="514350" indent="-514350">
              <a:spcBef>
                <a:spcPts val="2700"/>
              </a:spcBef>
              <a:buFont typeface="Arial" panose="020B0604020202020204" pitchFamily="34" charset="0"/>
              <a:buChar char="•"/>
              <a:defRPr lang="fr-FR" sz="3000"/>
            </a:lvl1pPr>
            <a:lvl2pPr>
              <a:spcBef>
                <a:spcPts val="2700"/>
              </a:spcBef>
              <a:defRPr lang="fr-FR" sz="3000"/>
            </a:lvl2pPr>
            <a:lvl3pPr>
              <a:spcBef>
                <a:spcPts val="2700"/>
              </a:spcBef>
              <a:defRPr lang="fr-FR" sz="3000"/>
            </a:lvl3pPr>
            <a:lvl4pPr>
              <a:spcBef>
                <a:spcPts val="2700"/>
              </a:spcBef>
              <a:defRPr lang="fr-FR" sz="3000"/>
            </a:lvl4pPr>
            <a:lvl5pPr>
              <a:spcBef>
                <a:spcPts val="2700"/>
              </a:spcBef>
              <a:defRPr lang="fr-FR" sz="3000"/>
            </a:lvl5pPr>
          </a:lstStyle>
          <a:p>
            <a:pPr lvl="0" rtl="0"/>
            <a:r>
              <a:rPr lang="fr-FR"/>
              <a:t>Cliquer pour ajouter du contenu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endParaRPr lang="fr-FR" dirty="0">
              <a:latin typeface="+mn-lt"/>
            </a:endParaRP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fld id="{294A09A9-5501-47C1-A89A-A340965A2BE2}" type="slidenum">
              <a:rPr lang="fr-FR" smtClean="0"/>
              <a:pPr/>
              <a:t>‹N°›</a:t>
            </a:fld>
            <a:endParaRPr lang="fr-F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6063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 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1540" y="303601"/>
            <a:ext cx="16459200" cy="2355488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fr-FR" sz="66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sp>
        <p:nvSpPr>
          <p:cNvPr id="9" name="Espace réservé du tableau 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891540" y="3942944"/>
            <a:ext cx="16459200" cy="5455110"/>
          </a:xfrm>
        </p:spPr>
        <p:txBody>
          <a:bodyPr rtlCol="0">
            <a:noAutofit/>
          </a:bodyPr>
          <a:lstStyle>
            <a:lvl1pPr>
              <a:defRPr lang="fr-FR"/>
            </a:lvl1pPr>
          </a:lstStyle>
          <a:p>
            <a:pPr rtl="0"/>
            <a:r>
              <a:rPr lang="fr-FR"/>
              <a:t>Cliquez sur l'icône pour ajouter un tableau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fld id="{294A09A9-5501-47C1-A89A-A340965A2BE2}" type="slidenum">
              <a:rPr lang="fr-FR" smtClean="0"/>
              <a:pPr/>
              <a:t>‹N°›</a:t>
            </a:fld>
            <a:endParaRPr lang="fr-FR" dirty="0">
              <a:latin typeface="+mn-lt"/>
            </a:endParaRP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C5EA2E64-5690-A56B-7051-476EC7BADA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endParaRPr lang="fr-FR" dirty="0">
              <a:latin typeface="+mn-lt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1540" y="3223260"/>
            <a:ext cx="3200400" cy="5988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71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40" y="617219"/>
            <a:ext cx="8229600" cy="4937760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lnSpc>
                <a:spcPct val="80000"/>
              </a:lnSpc>
              <a:defRPr lang="fr-FR" sz="9000" b="1" i="0" spc="15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/>
              <a:t>Cliquez pour ajouter un titre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flipH="1" flipV="1">
            <a:off x="9139128" y="0"/>
            <a:ext cx="9148872" cy="9148872"/>
            <a:chOff x="0" y="12289"/>
            <a:chExt cx="3550" cy="3551"/>
          </a:xfrm>
        </p:grpSpPr>
        <p:sp>
          <p:nvSpPr>
            <p:cNvPr id="10" name="Forme libre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1" name="Forme libre 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  <p:sp>
          <p:nvSpPr>
            <p:cNvPr id="12" name="Forme libre 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sz="2700" dirty="0"/>
            </a:p>
          </p:txBody>
        </p:sp>
      </p:grpSp>
      <p:sp>
        <p:nvSpPr>
          <p:cNvPr id="18" name="Espace réservé du texte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1540" y="6824328"/>
            <a:ext cx="8229600" cy="246888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fr-FR" sz="36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lang="fr-FR" sz="6000"/>
            </a:lvl2pPr>
            <a:lvl3pPr>
              <a:defRPr lang="fr-FR" sz="6000"/>
            </a:lvl3pPr>
            <a:lvl4pPr>
              <a:defRPr lang="fr-FR" sz="6000"/>
            </a:lvl4pPr>
            <a:lvl5pPr>
              <a:defRPr lang="fr-FR" sz="6000"/>
            </a:lvl5pPr>
          </a:lstStyle>
          <a:p>
            <a:pPr lvl="0" rtl="0"/>
            <a:r>
              <a:rPr lang="fr-FR"/>
              <a:t>Cliquer pour ajouter du texte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58B149C6-5AAC-B8E5-5411-EA38821F6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1540" y="5925312"/>
            <a:ext cx="3200400" cy="5988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661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1540" y="2738438"/>
            <a:ext cx="15573375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fr-FR"/>
            </a:defPPr>
          </a:lstStyle>
          <a:p>
            <a:pPr lvl="0" rtl="0"/>
            <a:r>
              <a:rPr lang="fr-FR"/>
              <a:t>Modifiez les styles du texte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0" y="547688"/>
            <a:ext cx="1560195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fr-FR"/>
            </a:defPPr>
          </a:lstStyle>
          <a:p>
            <a:pPr rtl="0"/>
            <a:r>
              <a:rPr lang="fr-FR"/>
              <a:t>Modifiez le style du titre</a:t>
            </a:r>
          </a:p>
        </p:txBody>
      </p:sp>
      <p:sp>
        <p:nvSpPr>
          <p:cNvPr id="30" name="Espace réservé de la date 3">
            <a:extLst>
              <a:ext uri="{FF2B5EF4-FFF2-40B4-BE49-F238E27FC236}">
                <a16:creationId xmlns:a16="http://schemas.microsoft.com/office/drawing/2014/main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0472" y="9498331"/>
            <a:ext cx="1969770" cy="37147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fr-FR" sz="165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endParaRPr lang="fr-FR" dirty="0">
              <a:latin typeface="+mn-lt"/>
            </a:endParaRPr>
          </a:p>
        </p:txBody>
      </p:sp>
      <p:sp>
        <p:nvSpPr>
          <p:cNvPr id="32" name="Espace réservé du numéro de diapositive 5">
            <a:extLst>
              <a:ext uri="{FF2B5EF4-FFF2-40B4-BE49-F238E27FC236}">
                <a16:creationId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40" y="9498331"/>
            <a:ext cx="784860" cy="37147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fr-FR" sz="1650" b="1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294A09A9-5501-47C1-A89A-A340965A2BE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02788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l" defTabSz="1371600" rtl="0" eaLnBrk="1" latinLnBrk="0" hangingPunct="1">
        <a:lnSpc>
          <a:spcPct val="80000"/>
        </a:lnSpc>
        <a:spcBef>
          <a:spcPct val="0"/>
        </a:spcBef>
        <a:buNone/>
        <a:defRPr lang="fr-FR" sz="6600" b="1" i="0" kern="1200" spc="15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lang="fr-FR">
          <a:solidFill>
            <a:schemeClr val="tx2"/>
          </a:solidFill>
        </a:defRPr>
      </a:lvl2pPr>
      <a:lvl3pPr eaLnBrk="1" hangingPunct="1">
        <a:defRPr lang="fr-FR">
          <a:solidFill>
            <a:schemeClr val="tx2"/>
          </a:solidFill>
        </a:defRPr>
      </a:lvl3pPr>
      <a:lvl4pPr eaLnBrk="1" hangingPunct="1">
        <a:defRPr lang="fr-FR">
          <a:solidFill>
            <a:schemeClr val="tx2"/>
          </a:solidFill>
        </a:defRPr>
      </a:lvl4pPr>
      <a:lvl5pPr eaLnBrk="1" hangingPunct="1">
        <a:defRPr lang="fr-FR">
          <a:solidFill>
            <a:schemeClr val="tx2"/>
          </a:solidFill>
        </a:defRPr>
      </a:lvl5pPr>
      <a:lvl6pPr eaLnBrk="1" hangingPunct="1">
        <a:defRPr lang="fr-FR">
          <a:solidFill>
            <a:schemeClr val="tx2"/>
          </a:solidFill>
        </a:defRPr>
      </a:lvl6pPr>
      <a:lvl7pPr eaLnBrk="1" hangingPunct="1">
        <a:defRPr lang="fr-FR">
          <a:solidFill>
            <a:schemeClr val="tx2"/>
          </a:solidFill>
        </a:defRPr>
      </a:lvl7pPr>
      <a:lvl8pPr eaLnBrk="1" hangingPunct="1">
        <a:defRPr lang="fr-FR">
          <a:solidFill>
            <a:schemeClr val="tx2"/>
          </a:solidFill>
        </a:defRPr>
      </a:lvl8pPr>
      <a:lvl9pPr eaLnBrk="1" hangingPunct="1">
        <a:defRPr lang="fr-FR">
          <a:solidFill>
            <a:schemeClr val="tx2"/>
          </a:solidFill>
        </a:defRPr>
      </a:lvl9pPr>
    </p:titleStyle>
    <p:bodyStyle>
      <a:lvl1pPr marL="342900" indent="-425196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lang="fr-FR" sz="42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1028700" indent="-425196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fr-FR" sz="36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714500" indent="-425196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fr-FR" sz="3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2400300" indent="-425196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fr-FR" sz="27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3086100" indent="-425196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fr-FR" sz="27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371600" rtl="0" eaLnBrk="1" latinLnBrk="0" hangingPunct="1"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lang="fr-FR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msaleck@are.mr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autoproduction_d" TargetMode="External"/><Relationship Id="rId3" Type="http://schemas.openxmlformats.org/officeDocument/2006/relationships/hyperlink" Target="http://are.mr/pdfs/code_electricite_2022_027.pdf" TargetMode="External"/><Relationship Id="rId7" Type="http://schemas.openxmlformats.org/officeDocument/2006/relationships/hyperlink" Target="https://www.are.mr/pdfs/arret_n%C2%B0534_r%C3%A9latif_%C3%A0_la_priorit%C3%A9_de_raccordement_de_la_production_%C3%A0_base_ER.pdf" TargetMode="External"/><Relationship Id="rId2" Type="http://schemas.openxmlformats.org/officeDocument/2006/relationships/hyperlink" Target="http://are.mr/pdfs/loi2001.pdf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are.mr/pdfs/arret%C3%A9_n%C2%B0535_fixant_les_conditions_et_le_seuil_d'acc%C3%A9s_au_statut_de_client_%C3%A9ligible.pdf" TargetMode="External"/><Relationship Id="rId5" Type="http://schemas.openxmlformats.org/officeDocument/2006/relationships/hyperlink" Target="https://www.are.mr/pdfs/arret%C3%A9_n%C2%B0538_relatif_%C3%A0_la_redevance_li%C3%A9e_aux_activit%C3%A9s_du_secteur_de_l'%C3%A9lectricit%C3%A9.pdf" TargetMode="External"/><Relationship Id="rId4" Type="http://schemas.openxmlformats.org/officeDocument/2006/relationships/hyperlink" Target="http://are.mr/pdfs/decret_2025_022_fr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5610" y="0"/>
            <a:ext cx="18288000" cy="104775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44" r="-2244"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0" y="7393"/>
            <a:ext cx="6096000" cy="10477500"/>
            <a:chOff x="0" y="0"/>
            <a:chExt cx="979393" cy="159372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79393" cy="1593725"/>
            </a:xfrm>
            <a:custGeom>
              <a:avLst/>
              <a:gdLst/>
              <a:ahLst/>
              <a:cxnLst/>
              <a:rect l="l" t="t" r="r" b="b"/>
              <a:pathLst>
                <a:path w="979393" h="1593725">
                  <a:moveTo>
                    <a:pt x="0" y="0"/>
                  </a:moveTo>
                  <a:lnTo>
                    <a:pt x="979393" y="0"/>
                  </a:lnTo>
                  <a:lnTo>
                    <a:pt x="979393" y="1593725"/>
                  </a:lnTo>
                  <a:lnTo>
                    <a:pt x="0" y="1593725"/>
                  </a:lnTo>
                  <a:close/>
                </a:path>
              </a:pathLst>
            </a:custGeom>
            <a:blipFill>
              <a:blip r:embed="rId3"/>
              <a:stretch>
                <a:fillRect l="-10948" r="-10948"/>
              </a:stretch>
            </a:blipFill>
          </p:spPr>
        </p:sp>
      </p:grpSp>
      <p:sp>
        <p:nvSpPr>
          <p:cNvPr id="4" name="Freeform 4"/>
          <p:cNvSpPr/>
          <p:nvPr/>
        </p:nvSpPr>
        <p:spPr>
          <a:xfrm>
            <a:off x="11534100" y="1251418"/>
            <a:ext cx="4707328" cy="1296709"/>
          </a:xfrm>
          <a:custGeom>
            <a:avLst/>
            <a:gdLst/>
            <a:ahLst/>
            <a:cxnLst/>
            <a:rect l="l" t="t" r="r" b="b"/>
            <a:pathLst>
              <a:path w="6920764" h="1868181">
                <a:moveTo>
                  <a:pt x="0" y="0"/>
                </a:moveTo>
                <a:lnTo>
                  <a:pt x="6920764" y="0"/>
                </a:lnTo>
                <a:lnTo>
                  <a:pt x="6920764" y="1868182"/>
                </a:lnTo>
                <a:lnTo>
                  <a:pt x="0" y="18681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068" t="-36757" r="-19709" b="-65233"/>
            </a:stretch>
          </a:blipFill>
        </p:spPr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4A9A9F5-BD78-4235-7D5B-36A02EA678AD}"/>
              </a:ext>
            </a:extLst>
          </p:cNvPr>
          <p:cNvSpPr txBox="1"/>
          <p:nvPr/>
        </p:nvSpPr>
        <p:spPr>
          <a:xfrm>
            <a:off x="6623499" y="4453920"/>
            <a:ext cx="117560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b="1" dirty="0">
                <a:latin typeface="Tw Cen MT" panose="020B0602020104020603" pitchFamily="34" charset="77"/>
              </a:rPr>
              <a:t>Session 1- Mauritanie : L</a:t>
            </a:r>
            <a:r>
              <a:rPr lang="fr-FR" altLang="fr-FR" sz="4800" b="1" dirty="0">
                <a:latin typeface="Tw Cen MT" panose="020B0602020104020603" pitchFamily="34" charset="77"/>
              </a:rPr>
              <a:t>es priorités actuelles de l’Autorité de régulation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808F9B-9213-3C8D-6277-13C41CDB994C}"/>
              </a:ext>
            </a:extLst>
          </p:cNvPr>
          <p:cNvSpPr txBox="1"/>
          <p:nvPr/>
        </p:nvSpPr>
        <p:spPr>
          <a:xfrm>
            <a:off x="10997053" y="8328172"/>
            <a:ext cx="7290947" cy="13111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fr-FR" sz="3600" kern="0" dirty="0">
                <a:latin typeface="Tw Cen MT" panose="020B0602020104020603" pitchFamily="34" charset="77"/>
              </a:rPr>
              <a:t>Présentée par </a:t>
            </a:r>
            <a:r>
              <a:rPr lang="fr-FR" sz="3600" i="1" kern="0" dirty="0">
                <a:latin typeface="Tw Cen MT" panose="020B0602020104020603" pitchFamily="34" charset="77"/>
              </a:rPr>
              <a:t>Saleck MEDANI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Pct val="110000"/>
              <a:defRPr/>
            </a:pPr>
            <a:r>
              <a:rPr lang="fr-FR" sz="3600" i="1" kern="0" dirty="0">
                <a:latin typeface="Tw Cen MT" panose="020B0602020104020603" pitchFamily="34" charset="77"/>
              </a:rPr>
              <a:t>Chef Département Economie et Finance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382106-8BBF-5C94-33FB-96C692781D87}"/>
              </a:ext>
            </a:extLst>
          </p:cNvPr>
          <p:cNvSpPr/>
          <p:nvPr/>
        </p:nvSpPr>
        <p:spPr>
          <a:xfrm rot="5400000">
            <a:off x="10063149" y="8933023"/>
            <a:ext cx="1311128" cy="101425"/>
          </a:xfrm>
          <a:prstGeom prst="rect">
            <a:avLst/>
          </a:prstGeom>
          <a:solidFill>
            <a:srgbClr val="00863D"/>
          </a:solidFill>
          <a:ln>
            <a:solidFill>
              <a:srgbClr val="0086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72E9B5A-3C13-86E0-30B0-8E07B7042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5240000" y="0"/>
            <a:ext cx="3052872" cy="3086100"/>
            <a:chOff x="0" y="12289"/>
            <a:chExt cx="3550" cy="3551"/>
          </a:xfrm>
          <a:effectLst>
            <a:glow>
              <a:schemeClr val="accent1"/>
            </a:glow>
          </a:effectLst>
        </p:grpSpPr>
        <p:sp>
          <p:nvSpPr>
            <p:cNvPr id="19" name="Forme libre 4">
              <a:extLst>
                <a:ext uri="{FF2B5EF4-FFF2-40B4-BE49-F238E27FC236}">
                  <a16:creationId xmlns:a16="http://schemas.microsoft.com/office/drawing/2014/main" id="{3E0EE6EF-3048-EE5E-5765-189598251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20" name="Forme libre 5">
              <a:extLst>
                <a:ext uri="{FF2B5EF4-FFF2-40B4-BE49-F238E27FC236}">
                  <a16:creationId xmlns:a16="http://schemas.microsoft.com/office/drawing/2014/main" id="{9AEDCD83-7D92-3254-5AB7-DFA97AED2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63D"/>
            </a:solidFill>
            <a:ln w="9525">
              <a:solidFill>
                <a:srgbClr val="00863D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21" name="Forme libre 7">
              <a:extLst>
                <a:ext uri="{FF2B5EF4-FFF2-40B4-BE49-F238E27FC236}">
                  <a16:creationId xmlns:a16="http://schemas.microsoft.com/office/drawing/2014/main" id="{1BA18CFC-DCB5-60D0-0239-7693AFD03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rgbClr val="F9D4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>
              <a:defPPr>
                <a:defRPr lang="fr-FR"/>
              </a:def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/>
              </a:endParaRPr>
            </a:p>
          </p:txBody>
        </p:sp>
      </p:grpSp>
      <p:sp>
        <p:nvSpPr>
          <p:cNvPr id="7" name="Rectangle 1">
            <a:extLst>
              <a:ext uri="{FF2B5EF4-FFF2-40B4-BE49-F238E27FC236}">
                <a16:creationId xmlns:a16="http://schemas.microsoft.com/office/drawing/2014/main" id="{684B908C-FFD1-5F88-C4E5-3ABE88ACF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1EB8C038-81CD-B2D9-C2F6-9FFA5E19E69E}"/>
              </a:ext>
            </a:extLst>
          </p:cNvPr>
          <p:cNvGrpSpPr/>
          <p:nvPr/>
        </p:nvGrpSpPr>
        <p:grpSpPr>
          <a:xfrm>
            <a:off x="6400800" y="1251418"/>
            <a:ext cx="4922542" cy="1301281"/>
            <a:chOff x="6172200" y="1007070"/>
            <a:chExt cx="5151142" cy="1545629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81EB062C-7008-3988-E649-6757AAADA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9854" y="1007070"/>
              <a:ext cx="935835" cy="1012479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95DFDFB9-8780-C980-3BA6-1C11D192F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2026942"/>
              <a:ext cx="5151142" cy="52575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95C8E-B48D-C5CD-DE98-ACFA1D470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756D83-E8CC-EF6E-7475-93C6AFB44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1" y="-266700"/>
            <a:ext cx="17373371" cy="2241894"/>
          </a:xfrm>
        </p:spPr>
        <p:txBody>
          <a:bodyPr/>
          <a:lstStyle/>
          <a:p>
            <a:r>
              <a:rPr lang="fr-FR" dirty="0"/>
              <a:t>Renforcement de capacités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6DD96F3-CA50-7AF8-A7E1-33BBE981CD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857500"/>
            <a:ext cx="16764000" cy="529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425196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lang="fr-FR" sz="42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0287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7145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4003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0861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defTabSz="9144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400" dirty="0">
                <a:latin typeface="Arial" panose="020B0604020202020204" pitchFamily="34" charset="0"/>
              </a:rPr>
              <a:t> </a:t>
            </a:r>
            <a:r>
              <a:rPr lang="fr-FR" altLang="fr-FR" sz="4000" dirty="0">
                <a:latin typeface="Arial" panose="020B0604020202020204" pitchFamily="34" charset="0"/>
              </a:rPr>
              <a:t>Modernisation des outils de régulation</a:t>
            </a:r>
          </a:p>
          <a:p>
            <a:pPr marL="457200" indent="-457200" defTabSz="9144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400" dirty="0">
                <a:latin typeface="Arial" panose="020B0604020202020204" pitchFamily="34" charset="0"/>
              </a:rPr>
              <a:t> </a:t>
            </a:r>
            <a:r>
              <a:rPr lang="fr-FR" altLang="fr-FR" sz="4000" dirty="0">
                <a:latin typeface="Arial" panose="020B0604020202020204" pitchFamily="34" charset="0"/>
              </a:rPr>
              <a:t>Mise en place d’un observatoire des marchés</a:t>
            </a:r>
          </a:p>
          <a:p>
            <a:pPr marL="457200" indent="-457200" defTabSz="9144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400" dirty="0">
                <a:latin typeface="Arial" panose="020B0604020202020204" pitchFamily="34" charset="0"/>
              </a:rPr>
              <a:t> </a:t>
            </a:r>
            <a:r>
              <a:rPr lang="fr-FR" altLang="fr-FR" sz="4000" dirty="0">
                <a:latin typeface="Arial" panose="020B0604020202020204" pitchFamily="34" charset="0"/>
              </a:rPr>
              <a:t>Renforcement des capacités du personnel</a:t>
            </a:r>
          </a:p>
          <a:p>
            <a:pPr marL="457200" indent="-457200" defTabSz="9144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400" dirty="0">
                <a:latin typeface="Arial" panose="020B0604020202020204" pitchFamily="34" charset="0"/>
              </a:rPr>
              <a:t> </a:t>
            </a:r>
            <a:r>
              <a:rPr lang="fr-FR" altLang="fr-FR" sz="4000" dirty="0">
                <a:latin typeface="Arial" panose="020B0604020202020204" pitchFamily="34" charset="0"/>
              </a:rPr>
              <a:t>Renforcement de la coopération régionale et internationale</a:t>
            </a:r>
          </a:p>
        </p:txBody>
      </p:sp>
    </p:spTree>
    <p:extLst>
      <p:ext uri="{BB962C8B-B14F-4D97-AF65-F5344CB8AC3E}">
        <p14:creationId xmlns:p14="http://schemas.microsoft.com/office/powerpoint/2010/main" val="3684619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92205-0907-C0AF-24B5-79174DA41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1E57E4-AA1D-E20E-9843-D75952422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1" y="6006"/>
            <a:ext cx="14667548" cy="2241894"/>
          </a:xfrm>
        </p:spPr>
        <p:txBody>
          <a:bodyPr/>
          <a:lstStyle/>
          <a:p>
            <a:r>
              <a:rPr lang="fr-FR" dirty="0"/>
              <a:t>Perspectives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5F340F2-4596-E80B-1B3B-3EA31411DB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857500"/>
            <a:ext cx="16764000" cy="683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425196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lang="fr-FR" sz="42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0287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7145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4003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0861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sz="3600" dirty="0">
                <a:latin typeface="Arial" panose="020B0604020202020204" pitchFamily="34" charset="0"/>
              </a:rPr>
              <a:t>Finaliser la restructuration de l’opérateur historique </a:t>
            </a: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sz="3600" dirty="0">
                <a:latin typeface="Arial" panose="020B0604020202020204" pitchFamily="34" charset="0"/>
              </a:rPr>
              <a:t>A</a:t>
            </a:r>
            <a:r>
              <a:rPr lang="fr-FR" altLang="fr-FR" sz="3200" dirty="0">
                <a:latin typeface="Arial" panose="020B0604020202020204" pitchFamily="34" charset="0"/>
              </a:rPr>
              <a:t>ccompagner l’entrée des IPP tout en préservant l’équilibre de l’opérateur historique</a:t>
            </a: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sz="3200" dirty="0">
                <a:latin typeface="Arial" panose="020B0604020202020204" pitchFamily="34" charset="0"/>
              </a:rPr>
              <a:t>Mettre en place des tarifs transparents, soutenables pour les opérateurs et socialement acceptables pour les usagers (IPP, GRT, GRD, CE)</a:t>
            </a: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sz="3200" dirty="0">
                <a:latin typeface="Arial" panose="020B0604020202020204" pitchFamily="34" charset="0"/>
              </a:rPr>
              <a:t>Intégrer les énergies renouvelables sans fragiliser le réseau</a:t>
            </a: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sz="3200" dirty="0">
                <a:latin typeface="Arial" panose="020B0604020202020204" pitchFamily="34" charset="0"/>
              </a:rPr>
              <a:t>Renforcer la qualité, la continuité du service et réduire les pertes technico-commerciales</a:t>
            </a: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fr-FR" altLang="fr-FR" sz="3200" dirty="0">
                <a:latin typeface="Arial" panose="020B0604020202020204" pitchFamily="34" charset="0"/>
              </a:rPr>
              <a:t>Renforcer la confiance des investisseurs et partenaires en appliquant les règles de manière équitable, non-discriminatoire et transparente </a:t>
            </a:r>
          </a:p>
        </p:txBody>
      </p:sp>
    </p:spTree>
    <p:extLst>
      <p:ext uri="{BB962C8B-B14F-4D97-AF65-F5344CB8AC3E}">
        <p14:creationId xmlns:p14="http://schemas.microsoft.com/office/powerpoint/2010/main" val="1831308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B6033B-BC36-2298-532D-5E4365E1B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543300"/>
            <a:ext cx="10181621" cy="2390261"/>
          </a:xfrm>
        </p:spPr>
        <p:txBody>
          <a:bodyPr/>
          <a:lstStyle/>
          <a:p>
            <a:r>
              <a:rPr lang="fr-FR" sz="8000" dirty="0"/>
              <a:t>Merci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837009C-3007-A7FE-F449-86F3AA10B785}"/>
              </a:ext>
            </a:extLst>
          </p:cNvPr>
          <p:cNvSpPr txBox="1"/>
          <p:nvPr/>
        </p:nvSpPr>
        <p:spPr>
          <a:xfrm>
            <a:off x="1295400" y="7124700"/>
            <a:ext cx="9144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MEDANI Saleck</a:t>
            </a:r>
          </a:p>
          <a:p>
            <a:r>
              <a:rPr lang="fr-FR" sz="3600" dirty="0">
                <a:solidFill>
                  <a:schemeClr val="bg1"/>
                </a:solidFill>
              </a:rPr>
              <a:t>Chef Département Economie et Finance</a:t>
            </a:r>
          </a:p>
          <a:p>
            <a:pPr rtl="0"/>
            <a:r>
              <a:rPr lang="fr-FR" sz="3600" dirty="0">
                <a:solidFill>
                  <a:schemeClr val="bg1"/>
                </a:solidFill>
              </a:rPr>
              <a:t>+222 36345004</a:t>
            </a:r>
          </a:p>
          <a:p>
            <a:pPr rtl="0"/>
            <a:r>
              <a:rPr lang="fr-FR" sz="3600" dirty="0">
                <a:solidFill>
                  <a:schemeClr val="bg1"/>
                </a:solidFill>
                <a:hlinkClick r:id="rId2"/>
              </a:rPr>
              <a:t>msaleck@are.mr</a:t>
            </a:r>
            <a:r>
              <a:rPr lang="fr-FR" sz="3600" dirty="0">
                <a:solidFill>
                  <a:schemeClr val="bg1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791681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01B6C0-2C6A-F1CD-9EE6-620C561B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1" y="419100"/>
            <a:ext cx="14667548" cy="1828800"/>
          </a:xfrm>
        </p:spPr>
        <p:txBody>
          <a:bodyPr/>
          <a:lstStyle/>
          <a:p>
            <a:r>
              <a:rPr lang="fr-FR" dirty="0"/>
              <a:t>Plan de la présentation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9E0E88C-5A81-4C47-EF7A-9B7ABFEAE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857500"/>
            <a:ext cx="11277600" cy="6239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425196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lang="fr-FR" sz="42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0287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7145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4003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0861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000" dirty="0">
                <a:latin typeface="Arial" panose="020B0604020202020204" pitchFamily="34" charset="0"/>
              </a:rPr>
              <a:t>Cadre légal  </a:t>
            </a:r>
          </a:p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000" dirty="0">
                <a:latin typeface="Arial" panose="020B0604020202020204" pitchFamily="34" charset="0"/>
              </a:rPr>
              <a:t>Principaux intervenants </a:t>
            </a:r>
          </a:p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sz="3000" dirty="0"/>
              <a:t>Evolution du marché de l’électricité </a:t>
            </a:r>
          </a:p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sz="3000" dirty="0"/>
              <a:t>Régulation en transition</a:t>
            </a:r>
            <a:endParaRPr lang="fr-FR" altLang="fr-FR" sz="3000" dirty="0"/>
          </a:p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000" dirty="0">
                <a:latin typeface="Arial" panose="020B0604020202020204" pitchFamily="34" charset="0"/>
              </a:rPr>
              <a:t>Régulation tarifaire </a:t>
            </a:r>
          </a:p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000" dirty="0">
                <a:latin typeface="Arial" panose="020B0604020202020204" pitchFamily="34" charset="0"/>
              </a:rPr>
              <a:t>Garantir la sécurité et la qualité des service</a:t>
            </a:r>
          </a:p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000" dirty="0">
                <a:latin typeface="Arial" panose="020B0604020202020204" pitchFamily="34" charset="0"/>
              </a:rPr>
              <a:t>Renforcement des capacités et digitalisation</a:t>
            </a:r>
          </a:p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000" dirty="0">
                <a:latin typeface="Arial" panose="020B0604020202020204" pitchFamily="34" charset="0"/>
              </a:rPr>
              <a:t>Défis du secteur</a:t>
            </a:r>
          </a:p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000" dirty="0">
                <a:latin typeface="Arial" panose="020B0604020202020204" pitchFamily="34" charset="0"/>
              </a:rPr>
              <a:t>Perspectives</a:t>
            </a:r>
          </a:p>
        </p:txBody>
      </p:sp>
    </p:spTree>
    <p:extLst>
      <p:ext uri="{BB962C8B-B14F-4D97-AF65-F5344CB8AC3E}">
        <p14:creationId xmlns:p14="http://schemas.microsoft.com/office/powerpoint/2010/main" val="490329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DB75B-7757-3DEC-6F15-F044D1A28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74C6AD-A370-CA7D-D564-46DA7B0A4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1" y="6006"/>
            <a:ext cx="14667548" cy="2241894"/>
          </a:xfrm>
        </p:spPr>
        <p:txBody>
          <a:bodyPr vert="horz" lIns="0" tIns="0" rIns="0" bIns="0" rtlCol="0" anchor="b" anchorCtr="0">
            <a:noAutofit/>
          </a:bodyPr>
          <a:lstStyle/>
          <a:p>
            <a:r>
              <a:rPr lang="fr-FR" altLang="fr-FR" dirty="0"/>
              <a:t>Cadre légal </a:t>
            </a:r>
            <a:endParaRPr lang="fr-FR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619D59B7-63A0-048D-71DA-CD79E79A23B9}"/>
              </a:ext>
            </a:extLst>
          </p:cNvPr>
          <p:cNvGrpSpPr/>
          <p:nvPr/>
        </p:nvGrpSpPr>
        <p:grpSpPr>
          <a:xfrm>
            <a:off x="891541" y="3302660"/>
            <a:ext cx="17070364" cy="5955639"/>
            <a:chOff x="287076" y="1935600"/>
            <a:chExt cx="9094157" cy="4302668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D87F5E62-E010-ECF4-E345-CFD5ED0FC023}"/>
                </a:ext>
              </a:extLst>
            </p:cNvPr>
            <p:cNvGrpSpPr/>
            <p:nvPr/>
          </p:nvGrpSpPr>
          <p:grpSpPr>
            <a:xfrm>
              <a:off x="287076" y="1945759"/>
              <a:ext cx="2610270" cy="2957545"/>
              <a:chOff x="630009" y="1662538"/>
              <a:chExt cx="2835788" cy="2727360"/>
            </a:xfrm>
          </p:grpSpPr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1E3C9D13-8A39-E15E-FADF-D40B474CC7FB}"/>
                  </a:ext>
                </a:extLst>
              </p:cNvPr>
              <p:cNvSpPr txBox="1"/>
              <p:nvPr/>
            </p:nvSpPr>
            <p:spPr>
              <a:xfrm>
                <a:off x="630009" y="1669285"/>
                <a:ext cx="2835785" cy="26861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Ins="72000" rtlCol="0">
                <a:spAutoFit/>
              </a:bodyPr>
              <a:lstStyle/>
              <a:p>
                <a:pPr algn="ctr"/>
                <a:r>
                  <a:rPr lang="fr-FR" sz="3600" b="1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Lois </a:t>
                </a:r>
              </a:p>
              <a:p>
                <a:pPr algn="ctr"/>
                <a:endParaRPr lang="fr-FR" sz="1400" b="1" dirty="0">
                  <a:solidFill>
                    <a:schemeClr val="bg1"/>
                  </a:solidFill>
                  <a:latin typeface="Marianne" panose="02000000000000000000" pitchFamily="50" charset="0"/>
                </a:endParaRPr>
              </a:p>
              <a:p>
                <a:pPr algn="ctr"/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Loi 2001-18</a:t>
                </a:r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</a:rPr>
                  <a:t>, </a:t>
                </a:r>
                <a:r>
                  <a:rPr lang="fr-FR" sz="2400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portant sur l'Autorité de Régulation</a:t>
                </a:r>
              </a:p>
              <a:p>
                <a:pPr algn="ctr"/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Loi 2022-027, </a:t>
                </a:r>
                <a:r>
                  <a:rPr lang="fr-FR" sz="2400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portant Code de l’électricité </a:t>
                </a:r>
              </a:p>
              <a:p>
                <a:pPr algn="ctr"/>
                <a:r>
                  <a:rPr lang="fr-FR" sz="20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</a:rPr>
                  <a:t>La loi 2024-041 </a:t>
                </a:r>
                <a:r>
                  <a:rPr lang="fr-FR" sz="2400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abrogeant et remplaçant la loi 2017-006 , modifiée et complétée, relative au Partenariat Public-Privé</a:t>
                </a:r>
                <a:endParaRPr lang="fr-FR" sz="2400" b="1" dirty="0">
                  <a:solidFill>
                    <a:schemeClr val="accent3">
                      <a:lumMod val="75000"/>
                    </a:schemeClr>
                  </a:solidFill>
                  <a:latin typeface="Marianne" panose="02000000000000000000" pitchFamily="50" charset="0"/>
                </a:endParaRPr>
              </a:p>
              <a:p>
                <a:endParaRPr lang="fr-FR" sz="1400" b="1" dirty="0">
                  <a:solidFill>
                    <a:schemeClr val="bg1"/>
                  </a:solidFill>
                  <a:latin typeface="Marianne" panose="02000000000000000000" pitchFamily="50" charset="0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FF89784-BB33-3D3A-582A-3E409BC1EDA1}"/>
                  </a:ext>
                </a:extLst>
              </p:cNvPr>
              <p:cNvSpPr/>
              <p:nvPr/>
            </p:nvSpPr>
            <p:spPr>
              <a:xfrm>
                <a:off x="630012" y="1662538"/>
                <a:ext cx="2835785" cy="2727360"/>
              </a:xfrm>
              <a:prstGeom prst="rect">
                <a:avLst/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5E1E6A90-7B13-6CFC-39F3-F9B8F5E3D7A8}"/>
                </a:ext>
              </a:extLst>
            </p:cNvPr>
            <p:cNvGrpSpPr/>
            <p:nvPr/>
          </p:nvGrpSpPr>
          <p:grpSpPr>
            <a:xfrm>
              <a:off x="3272872" y="1935600"/>
              <a:ext cx="2791646" cy="2967701"/>
              <a:chOff x="3873767" y="1653494"/>
              <a:chExt cx="3032834" cy="2736727"/>
            </a:xfrm>
          </p:grpSpPr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03923EDA-6607-69E4-A246-BDF200BE4580}"/>
                  </a:ext>
                </a:extLst>
              </p:cNvPr>
              <p:cNvSpPr txBox="1"/>
              <p:nvPr/>
            </p:nvSpPr>
            <p:spPr>
              <a:xfrm>
                <a:off x="3873767" y="1653494"/>
                <a:ext cx="3012201" cy="23947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Ins="72000" rtlCol="0">
                <a:spAutoFit/>
              </a:bodyPr>
              <a:lstStyle/>
              <a:p>
                <a:pPr algn="ctr"/>
                <a:r>
                  <a:rPr lang="fr-FR" sz="3600" b="1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Décrets </a:t>
                </a:r>
              </a:p>
              <a:p>
                <a:pPr algn="ctr"/>
                <a:endParaRPr lang="fr-FR" sz="1400" b="1" dirty="0">
                  <a:solidFill>
                    <a:schemeClr val="bg1"/>
                  </a:solidFill>
                  <a:latin typeface="Marianne" panose="02000000000000000000" pitchFamily="50" charset="0"/>
                </a:endParaRPr>
              </a:p>
              <a:p>
                <a:pPr algn="ctr"/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Décret n° 2025-022</a:t>
                </a:r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</a:rPr>
                  <a:t>, </a:t>
                </a:r>
                <a:r>
                  <a:rPr lang="fr-FR" sz="2400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portant application des dispositions de la loi 2022-027 portant code de l'électricité    </a:t>
                </a:r>
              </a:p>
              <a:p>
                <a:pPr algn="ctr"/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</a:rPr>
                  <a:t> Décret No : 2024-167 /PM/MEF/ </a:t>
                </a:r>
                <a:r>
                  <a:rPr lang="fr-FR" sz="2400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Portant application de la loi No 2024-041 du 30 octobre 2024</a:t>
                </a:r>
                <a:endParaRPr lang="fr-FR" sz="1400" b="1" dirty="0">
                  <a:solidFill>
                    <a:schemeClr val="bg1"/>
                  </a:solidFill>
                  <a:latin typeface="Marianne" panose="02000000000000000000" pitchFamily="50" charset="0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1482CB-EE34-A7C8-E822-930B4461BE8B}"/>
                  </a:ext>
                </a:extLst>
              </p:cNvPr>
              <p:cNvSpPr/>
              <p:nvPr/>
            </p:nvSpPr>
            <p:spPr>
              <a:xfrm>
                <a:off x="3894403" y="1662861"/>
                <a:ext cx="3012198" cy="2727360"/>
              </a:xfrm>
              <a:prstGeom prst="rect">
                <a:avLst/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96ADF9A-C9A5-6F18-7F20-7A959FEE5E91}"/>
                </a:ext>
              </a:extLst>
            </p:cNvPr>
            <p:cNvGrpSpPr/>
            <p:nvPr/>
          </p:nvGrpSpPr>
          <p:grpSpPr>
            <a:xfrm>
              <a:off x="6512639" y="1945758"/>
              <a:ext cx="2868594" cy="4292509"/>
              <a:chOff x="7393438" y="1662537"/>
              <a:chExt cx="3116430" cy="4384160"/>
            </a:xfrm>
          </p:grpSpPr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9B5C65B2-517B-3EC0-A289-E129BC9876E5}"/>
                  </a:ext>
                </a:extLst>
              </p:cNvPr>
              <p:cNvSpPr txBox="1"/>
              <p:nvPr/>
            </p:nvSpPr>
            <p:spPr>
              <a:xfrm>
                <a:off x="7393438" y="1684473"/>
                <a:ext cx="3095795" cy="40050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Ins="72000" rtlCol="0">
                <a:spAutoFit/>
              </a:bodyPr>
              <a:lstStyle/>
              <a:p>
                <a:pPr algn="ctr"/>
                <a:r>
                  <a:rPr lang="fr-FR" sz="3600" b="1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Arrêtés</a:t>
                </a:r>
              </a:p>
              <a:p>
                <a:endParaRPr lang="fr-FR" sz="1400" b="1" dirty="0">
                  <a:solidFill>
                    <a:schemeClr val="bg1"/>
                  </a:solidFill>
                  <a:latin typeface="Marianne" panose="02000000000000000000" pitchFamily="50" charset="0"/>
                </a:endParaRPr>
              </a:p>
              <a:p>
                <a:pPr algn="ctr"/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Arrêté n°538</a:t>
                </a:r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</a:rPr>
                  <a:t>, </a:t>
                </a:r>
                <a:r>
                  <a:rPr lang="fr-FR" sz="2400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relatif à la redevance liée aux activités du secteur de l'électricité</a:t>
                </a:r>
              </a:p>
              <a:p>
                <a:pPr algn="ctr"/>
                <a:endParaRPr lang="fr-FR" sz="1000" dirty="0">
                  <a:solidFill>
                    <a:schemeClr val="bg1"/>
                  </a:solidFill>
                  <a:latin typeface="Marianne" panose="02000000000000000000" pitchFamily="50" charset="0"/>
                </a:endParaRPr>
              </a:p>
              <a:p>
                <a:pPr algn="ctr"/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Arrêté n°535</a:t>
                </a:r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</a:rPr>
                  <a:t>, </a:t>
                </a:r>
                <a:r>
                  <a:rPr lang="fr-FR" sz="2400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fixant les conditions et le seuil d'accès au statut de client éligible</a:t>
                </a:r>
              </a:p>
              <a:p>
                <a:pPr algn="ctr"/>
                <a:endParaRPr lang="fr-FR" sz="1000" dirty="0">
                  <a:solidFill>
                    <a:schemeClr val="bg1"/>
                  </a:solidFill>
                  <a:latin typeface="Marianne" panose="02000000000000000000" pitchFamily="50" charset="0"/>
                </a:endParaRPr>
              </a:p>
              <a:p>
                <a:pPr algn="ctr"/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Arrêté n°534</a:t>
                </a:r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</a:rPr>
                  <a:t>, </a:t>
                </a:r>
                <a:r>
                  <a:rPr lang="fr-FR" sz="2400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relatif à la priorité de raccordement de la production à base d'énergie renouvelable</a:t>
                </a:r>
              </a:p>
              <a:p>
                <a:pPr algn="ctr"/>
                <a:endParaRPr lang="fr-FR" sz="1000" dirty="0">
                  <a:solidFill>
                    <a:schemeClr val="bg1"/>
                  </a:solidFill>
                  <a:latin typeface="Marianne" panose="02000000000000000000" pitchFamily="50" charset="0"/>
                </a:endParaRPr>
              </a:p>
              <a:p>
                <a:pPr algn="ctr"/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Arrêté n°533</a:t>
                </a:r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</a:rPr>
                  <a:t>, </a:t>
                </a:r>
                <a:r>
                  <a:rPr lang="fr-FR" sz="2400" dirty="0">
                    <a:solidFill>
                      <a:schemeClr val="bg1"/>
                    </a:solidFill>
                    <a:latin typeface="Marianne" panose="02000000000000000000" pitchFamily="50" charset="0"/>
                  </a:rPr>
                  <a:t>fixant les seuils d'autoproduction d'électricité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8DF53AE-E7A1-31A0-968A-5B8040776EC9}"/>
                  </a:ext>
                </a:extLst>
              </p:cNvPr>
              <p:cNvSpPr/>
              <p:nvPr/>
            </p:nvSpPr>
            <p:spPr>
              <a:xfrm>
                <a:off x="7393441" y="1662537"/>
                <a:ext cx="3116427" cy="4384160"/>
              </a:xfrm>
              <a:prstGeom prst="rect">
                <a:avLst/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86A6F807-6A3C-3C14-2F50-1A4183D6A5F0}"/>
                </a:ext>
              </a:extLst>
            </p:cNvPr>
            <p:cNvGrpSpPr/>
            <p:nvPr/>
          </p:nvGrpSpPr>
          <p:grpSpPr>
            <a:xfrm>
              <a:off x="287076" y="5111412"/>
              <a:ext cx="5901318" cy="1126856"/>
              <a:chOff x="630009" y="4777423"/>
              <a:chExt cx="6411169" cy="849679"/>
            </a:xfrm>
          </p:grpSpPr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3B68E22C-CE49-3674-D571-F6E5467CC05C}"/>
                  </a:ext>
                </a:extLst>
              </p:cNvPr>
              <p:cNvSpPr txBox="1"/>
              <p:nvPr/>
            </p:nvSpPr>
            <p:spPr>
              <a:xfrm>
                <a:off x="706354" y="5035822"/>
                <a:ext cx="6334824" cy="251491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2400" b="1" dirty="0">
                    <a:solidFill>
                      <a:schemeClr val="accent3">
                        <a:lumMod val="75000"/>
                      </a:schemeClr>
                    </a:solidFill>
                    <a:latin typeface="Marianne" panose="02000000000000000000" pitchFamily="50" charset="0"/>
                  </a:rPr>
                  <a:t> Actuellement en phase de finalisation des cahiers des charges (Transport, …..)</a:t>
                </a:r>
                <a:endParaRPr lang="en-US" sz="2800" dirty="0">
                  <a:solidFill>
                    <a:schemeClr val="bg1"/>
                  </a:solidFill>
                  <a:latin typeface="Marianne" panose="02000000000000000000" pitchFamily="50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2F2245F-C1DE-5BDF-1872-6CB89237026F}"/>
                  </a:ext>
                </a:extLst>
              </p:cNvPr>
              <p:cNvSpPr/>
              <p:nvPr/>
            </p:nvSpPr>
            <p:spPr>
              <a:xfrm>
                <a:off x="630009" y="4777423"/>
                <a:ext cx="6276592" cy="849679"/>
              </a:xfrm>
              <a:prstGeom prst="rect">
                <a:avLst/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>
                  <a:solidFill>
                    <a:schemeClr val="bg1"/>
                  </a:solidFill>
                  <a:latin typeface="Marianne" panose="02000000000000000000" pitchFamily="50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7772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CDA701-9E84-993A-B8D7-CB48D100F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0" y="72747"/>
            <a:ext cx="14667548" cy="2241894"/>
          </a:xfrm>
        </p:spPr>
        <p:txBody>
          <a:bodyPr vert="horz" lIns="0" tIns="0" rIns="0" bIns="0" rtlCol="0" anchor="b" anchorCtr="0">
            <a:noAutofit/>
          </a:bodyPr>
          <a:lstStyle/>
          <a:p>
            <a:r>
              <a:rPr lang="fr-FR" dirty="0"/>
              <a:t>Principaux intervenants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3A4917-D6F3-5F4E-46FE-CD8BBF9359A7}"/>
              </a:ext>
            </a:extLst>
          </p:cNvPr>
          <p:cNvSpPr txBox="1"/>
          <p:nvPr/>
        </p:nvSpPr>
        <p:spPr>
          <a:xfrm>
            <a:off x="6034089" y="8020400"/>
            <a:ext cx="9525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Le Ministère en charge de l’énergie assure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La planification, La normalisation et l’homologation des tarifs 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L’octroi et la modification des licences sur proposition de l’ARE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Le choix technologique ainsi que la conception des infrastructures électriques</a:t>
            </a:r>
          </a:p>
        </p:txBody>
      </p:sp>
      <p:graphicFrame>
        <p:nvGraphicFramePr>
          <p:cNvPr id="8" name="Espace réservé du contenu 8">
            <a:extLst>
              <a:ext uri="{FF2B5EF4-FFF2-40B4-BE49-F238E27FC236}">
                <a16:creationId xmlns:a16="http://schemas.microsoft.com/office/drawing/2014/main" id="{06483CE3-1A77-B9D2-6CEC-21C870FD08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285116"/>
              </p:ext>
            </p:extLst>
          </p:nvPr>
        </p:nvGraphicFramePr>
        <p:xfrm>
          <a:off x="5867400" y="2608711"/>
          <a:ext cx="6172200" cy="5257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3972BECE-2F93-ACB7-F414-E17D6D8310F0}"/>
              </a:ext>
            </a:extLst>
          </p:cNvPr>
          <p:cNvSpPr/>
          <p:nvPr/>
        </p:nvSpPr>
        <p:spPr>
          <a:xfrm>
            <a:off x="11000014" y="1821316"/>
            <a:ext cx="633370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Autorité Administrative Indépendante, créée en 2001, dotée de l’autonomie financière et de gestion, régie par un statut légal spécifique (Loi n° 2001-018), rattachée au Premier Ministre et chargée de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alt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Conduit le processus d’attribution de licences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alt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Instruit et délivre les autorisations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alt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Assure le suivi des licences et autorisations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alt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Détermine les tarifs des infrastructures à partage obligatoire (Transport, etc.)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alt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Sanctionne les manquements aux </a:t>
            </a:r>
            <a:r>
              <a:rPr lang="fr-FR" altLang="fr-FR" sz="2000" dirty="0" err="1">
                <a:solidFill>
                  <a:schemeClr val="bg1"/>
                </a:solidFill>
                <a:latin typeface="Tw Cen MT" panose="020B0602020104020603" pitchFamily="34" charset="77"/>
              </a:rPr>
              <a:t>CdC</a:t>
            </a:r>
            <a:r>
              <a:rPr lang="fr-FR" alt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 &amp; cadre légale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4C79CEC-0390-7EE0-EC21-C0064B74BD74}"/>
              </a:ext>
            </a:extLst>
          </p:cNvPr>
          <p:cNvSpPr txBox="1"/>
          <p:nvPr/>
        </p:nvSpPr>
        <p:spPr>
          <a:xfrm>
            <a:off x="228600" y="2750901"/>
            <a:ext cx="63337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457200">
              <a:defRPr/>
            </a:pPr>
            <a:endParaRPr lang="fr-FR" sz="2000" dirty="0">
              <a:solidFill>
                <a:schemeClr val="bg1"/>
              </a:solidFill>
              <a:ea typeface="Arial" panose="020B0604020202020204" pitchFamily="34" charset="0"/>
            </a:endParaRPr>
          </a:p>
          <a:p>
            <a:pPr lvl="0" algn="just" defTabSz="457200">
              <a:defRPr/>
            </a:pPr>
            <a:r>
              <a:rPr lang="fr-FR" sz="2000" dirty="0">
                <a:solidFill>
                  <a:schemeClr val="bg1"/>
                </a:solidFill>
                <a:latin typeface="Tw Cen MT" panose="020B0602020104020603" pitchFamily="34" charset="77"/>
              </a:rPr>
              <a:t>Opérateur historique, né en 2001 de la scission de la SONELEC (Société Nationale</a:t>
            </a:r>
            <a:r>
              <a:rPr lang="fr-CA" sz="2000" dirty="0">
                <a:solidFill>
                  <a:schemeClr val="bg1"/>
                </a:solidFill>
                <a:latin typeface="Tw Cen MT" panose="020B0602020104020603" pitchFamily="34" charset="77"/>
              </a:rPr>
              <a:t> d’Eau et d’Électricité), restructuré en 2024 en un groupe composé d’une Société mère et 3 filiales :</a:t>
            </a:r>
          </a:p>
          <a:p>
            <a:pPr marL="742950" lvl="1" indent="-285750" defTabSz="457200">
              <a:buFont typeface="Courier New" panose="02070309020205020404" pitchFamily="49" charset="0"/>
              <a:buChar char="o"/>
              <a:defRPr/>
            </a:pPr>
            <a:r>
              <a:rPr lang="fr-CA" sz="2000" dirty="0">
                <a:solidFill>
                  <a:schemeClr val="bg1"/>
                </a:solidFill>
                <a:latin typeface="Tw Cen MT" panose="020B0602020104020603" pitchFamily="34" charset="77"/>
              </a:rPr>
              <a:t>Production et Transport SPT - SOMELEC</a:t>
            </a:r>
          </a:p>
          <a:p>
            <a:pPr marL="742950" lvl="1" indent="-285750" algn="just" defTabSz="457200">
              <a:buFont typeface="Courier New" panose="02070309020205020404" pitchFamily="49" charset="0"/>
              <a:buChar char="o"/>
              <a:defRPr/>
            </a:pPr>
            <a:r>
              <a:rPr lang="fr-CA" sz="2000" dirty="0">
                <a:solidFill>
                  <a:schemeClr val="bg1"/>
                </a:solidFill>
                <a:latin typeface="Tw Cen MT" panose="020B0602020104020603" pitchFamily="34" charset="77"/>
              </a:rPr>
              <a:t>Distribution et Commercialisation SDC - SOMELEC </a:t>
            </a:r>
          </a:p>
          <a:p>
            <a:pPr marL="742950" lvl="1" indent="-285750" algn="just" defTabSz="457200">
              <a:buFont typeface="Courier New" panose="02070309020205020404" pitchFamily="49" charset="0"/>
              <a:buChar char="o"/>
              <a:defRPr/>
            </a:pPr>
            <a:r>
              <a:rPr lang="fr-CA" sz="2000" dirty="0">
                <a:solidFill>
                  <a:schemeClr val="bg1"/>
                </a:solidFill>
                <a:latin typeface="Tw Cen MT" panose="020B0602020104020603" pitchFamily="34" charset="77"/>
              </a:rPr>
              <a:t>Électrification Rurale SER - SOMELEC</a:t>
            </a:r>
            <a:endParaRPr lang="fr-FR" sz="2000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A74D8CC-D1EE-FCFA-621C-2D49B6F09717}"/>
              </a:ext>
            </a:extLst>
          </p:cNvPr>
          <p:cNvSpPr txBox="1"/>
          <p:nvPr/>
        </p:nvSpPr>
        <p:spPr>
          <a:xfrm>
            <a:off x="891540" y="7866512"/>
            <a:ext cx="42900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sz="2000" b="1" dirty="0">
                <a:solidFill>
                  <a:srgbClr val="FF0000"/>
                </a:solidFill>
                <a:latin typeface="Tw Cen MT" panose="020B0602020104020603" pitchFamily="34" charset="77"/>
              </a:rPr>
              <a:t>Il y a deux autres intervenants importants :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fr-FR" sz="2000" b="1" dirty="0">
                <a:solidFill>
                  <a:srgbClr val="FF0000"/>
                </a:solidFill>
                <a:latin typeface="Tw Cen MT" panose="020B0602020104020603" pitchFamily="34" charset="77"/>
              </a:rPr>
              <a:t>DSPE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fr-FR" sz="2000" b="1" dirty="0">
                <a:solidFill>
                  <a:srgbClr val="FF0000"/>
                </a:solidFill>
                <a:latin typeface="Tw Cen MT" panose="020B0602020104020603" pitchFamily="34" charset="77"/>
              </a:rPr>
              <a:t>Auto-Producteurs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endParaRPr lang="fr-FR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1A15B17-2AA0-4B34-12A7-2E85B8AD2317}"/>
              </a:ext>
            </a:extLst>
          </p:cNvPr>
          <p:cNvGrpSpPr/>
          <p:nvPr/>
        </p:nvGrpSpPr>
        <p:grpSpPr>
          <a:xfrm rot="1179967">
            <a:off x="7066658" y="6111910"/>
            <a:ext cx="1524000" cy="1622422"/>
            <a:chOff x="2848690" y="141097"/>
            <a:chExt cx="2143754" cy="2062628"/>
          </a:xfrm>
          <a:solidFill>
            <a:srgbClr val="92D050"/>
          </a:solidFill>
        </p:grpSpPr>
        <p:sp>
          <p:nvSpPr>
            <p:cNvPr id="6" name="Forme 5">
              <a:extLst>
                <a:ext uri="{FF2B5EF4-FFF2-40B4-BE49-F238E27FC236}">
                  <a16:creationId xmlns:a16="http://schemas.microsoft.com/office/drawing/2014/main" id="{E2EA2674-C543-E247-00CA-F604DB872B2F}"/>
                </a:ext>
              </a:extLst>
            </p:cNvPr>
            <p:cNvSpPr/>
            <p:nvPr/>
          </p:nvSpPr>
          <p:spPr>
            <a:xfrm rot="19363945">
              <a:off x="2848690" y="141097"/>
              <a:ext cx="2143754" cy="2062628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2004428"/>
                <a:satOff val="21833"/>
                <a:lumOff val="607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CA" dirty="0"/>
            </a:p>
          </p:txBody>
        </p:sp>
        <p:sp>
          <p:nvSpPr>
            <p:cNvPr id="12" name="Forme 4">
              <a:extLst>
                <a:ext uri="{FF2B5EF4-FFF2-40B4-BE49-F238E27FC236}">
                  <a16:creationId xmlns:a16="http://schemas.microsoft.com/office/drawing/2014/main" id="{E819C755-9FAA-1FB5-2CD8-82A84E551038}"/>
                </a:ext>
              </a:extLst>
            </p:cNvPr>
            <p:cNvSpPr txBox="1"/>
            <p:nvPr/>
          </p:nvSpPr>
          <p:spPr>
            <a:xfrm rot="20263945">
              <a:off x="3320706" y="821924"/>
              <a:ext cx="1199722" cy="70097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600" b="1" kern="1200" dirty="0">
                  <a:solidFill>
                    <a:schemeClr val="tx1"/>
                  </a:solidFill>
                </a:rPr>
                <a:t>DSPE</a:t>
              </a:r>
            </a:p>
          </p:txBody>
        </p:sp>
      </p:grpSp>
      <p:sp>
        <p:nvSpPr>
          <p:cNvPr id="16" name="Flèche : en arc 15">
            <a:extLst>
              <a:ext uri="{FF2B5EF4-FFF2-40B4-BE49-F238E27FC236}">
                <a16:creationId xmlns:a16="http://schemas.microsoft.com/office/drawing/2014/main" id="{50574397-B3E2-CCF5-02EB-FFDC5906161A}"/>
              </a:ext>
            </a:extLst>
          </p:cNvPr>
          <p:cNvSpPr/>
          <p:nvPr/>
        </p:nvSpPr>
        <p:spPr>
          <a:xfrm rot="20786420">
            <a:off x="6532484" y="5636804"/>
            <a:ext cx="2217752" cy="199756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5">
              <a:hueOff val="2004428"/>
              <a:satOff val="21833"/>
              <a:lumOff val="6078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017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A4BB-2B0B-5E2D-CC46-B2D0D7BE6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D566AF-0266-2634-CCE7-03962F0CE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1" y="6006"/>
            <a:ext cx="14667548" cy="2241894"/>
          </a:xfrm>
        </p:spPr>
        <p:txBody>
          <a:bodyPr/>
          <a:lstStyle/>
          <a:p>
            <a:r>
              <a:rPr lang="fr-FR" dirty="0"/>
              <a:t>Défis du secteur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5A64F04-FF73-906B-30C1-15B89091E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2857500"/>
            <a:ext cx="16764000" cy="6637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425196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lang="fr-FR" sz="42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0287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7145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4003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0861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600" dirty="0">
                <a:latin typeface="Arial" panose="020B0604020202020204" pitchFamily="34" charset="0"/>
              </a:rPr>
              <a:t>Le secteur de l’électricité en Mauritanie est confronté à des défis structurels 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dirty="0">
                <a:latin typeface="Arial" panose="020B0604020202020204" pitchFamily="34" charset="0"/>
              </a:rPr>
              <a:t> Forte dépendance aux énergies fossiles importées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dirty="0">
                <a:latin typeface="Arial" panose="020B0604020202020204" pitchFamily="34" charset="0"/>
              </a:rPr>
              <a:t> Coûts élevés de production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dirty="0">
                <a:latin typeface="Arial" panose="020B0604020202020204" pitchFamily="34" charset="0"/>
              </a:rPr>
              <a:t>Demande croissante due à l’urbanisation et au développement économique</a:t>
            </a:r>
          </a:p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600" dirty="0">
                <a:latin typeface="Arial" panose="020B0604020202020204" pitchFamily="34" charset="0"/>
              </a:rPr>
              <a:t>Pour y faire face, le pays a engagé :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dirty="0">
                <a:latin typeface="Arial" panose="020B0604020202020204" pitchFamily="34" charset="0"/>
              </a:rPr>
              <a:t> Une restructuration de l’opérateur historique 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dirty="0">
                <a:latin typeface="Arial" panose="020B0604020202020204" pitchFamily="34" charset="0"/>
              </a:rPr>
              <a:t> Une ouverture progressive du secteur  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dirty="0">
                <a:latin typeface="Arial" panose="020B0604020202020204" pitchFamily="34" charset="0"/>
              </a:rPr>
              <a:t> Une transition énergétique à travers le développement des </a:t>
            </a:r>
            <a:r>
              <a:rPr lang="fr-FR" altLang="fr-FR" dirty="0" err="1">
                <a:latin typeface="Arial" panose="020B0604020202020204" pitchFamily="34" charset="0"/>
              </a:rPr>
              <a:t>EnR</a:t>
            </a:r>
            <a:endParaRPr lang="fr-FR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440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00266-A423-D47D-943B-6F7717BF8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4FF50D-9DEE-CCFA-41D6-FDC108DB6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4667548" cy="2127594"/>
          </a:xfrm>
        </p:spPr>
        <p:txBody>
          <a:bodyPr/>
          <a:lstStyle/>
          <a:p>
            <a:r>
              <a:rPr lang="fr-FR" dirty="0"/>
              <a:t>Evolution du marché de l’électricité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C692F72-656A-BF79-A4AE-3126CBE02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2476500"/>
            <a:ext cx="6705600" cy="76723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784A7C3-D028-FEAB-AB0A-3413C1DBB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3695700"/>
            <a:ext cx="3756659" cy="3826877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64E157B-4B69-41B3-CBA4-3AFCCBAC38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2476500"/>
            <a:ext cx="4490884" cy="757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306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B5B177-710A-9EAF-2293-BF9A28147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0" y="-266700"/>
            <a:ext cx="16405859" cy="2241894"/>
          </a:xfrm>
        </p:spPr>
        <p:txBody>
          <a:bodyPr/>
          <a:lstStyle/>
          <a:p>
            <a:r>
              <a:rPr lang="fr-FR" dirty="0"/>
              <a:t>Régulation en transition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35353606-4C80-3336-1A04-F92BC243F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857500"/>
            <a:ext cx="16764000" cy="6268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425196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lang="fr-FR" sz="42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0287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7145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4003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0861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600" dirty="0">
                <a:latin typeface="Arial" panose="020B0604020202020204" pitchFamily="34" charset="0"/>
              </a:rPr>
              <a:t>La transition du secteur électrique a entraîné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dirty="0">
                <a:latin typeface="Arial" panose="020B0604020202020204" pitchFamily="34" charset="0"/>
              </a:rPr>
              <a:t>Une diversification des acteurs et des modes de production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dirty="0">
                <a:latin typeface="Arial" panose="020B0604020202020204" pitchFamily="34" charset="0"/>
              </a:rPr>
              <a:t>Des besoins plus importants en investissements dans les réseaux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dirty="0">
                <a:latin typeface="Arial" panose="020B0604020202020204" pitchFamily="34" charset="0"/>
              </a:rPr>
              <a:t>Une priorité d’accès au réseau accordée aux énergies renouvelables 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dirty="0">
                <a:latin typeface="Arial" panose="020B0604020202020204" pitchFamily="34" charset="0"/>
              </a:rPr>
              <a:t>Part obligatoire d’énergies renouvelables dans les réseaux isolés</a:t>
            </a:r>
          </a:p>
          <a:p>
            <a:pPr marL="1143000" lvl="1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dirty="0">
                <a:latin typeface="Arial" panose="020B0604020202020204" pitchFamily="34" charset="0"/>
              </a:rPr>
              <a:t>Une exigence accrue de transparence et de performance</a:t>
            </a:r>
          </a:p>
          <a:p>
            <a:pPr marL="0" indent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Le rôle du régulateur devient ainsi plus stratégique et plus complexe</a:t>
            </a:r>
          </a:p>
        </p:txBody>
      </p:sp>
    </p:spTree>
    <p:extLst>
      <p:ext uri="{BB962C8B-B14F-4D97-AF65-F5344CB8AC3E}">
        <p14:creationId xmlns:p14="http://schemas.microsoft.com/office/powerpoint/2010/main" val="628590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57C93-78B7-1D2F-EFC3-5C542F2A0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65AC6E-EE4C-7238-D80C-447060AB8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540" y="-266700"/>
            <a:ext cx="16405859" cy="2241894"/>
          </a:xfrm>
        </p:spPr>
        <p:txBody>
          <a:bodyPr/>
          <a:lstStyle/>
          <a:p>
            <a:r>
              <a:rPr lang="fr-FR" dirty="0"/>
              <a:t>Régulation tarifaire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5C05FB2-DD1C-7B3B-1921-A637E5238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857500"/>
            <a:ext cx="16764000" cy="6545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425196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lang="fr-FR" sz="42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0287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7145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4003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0861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sz="3600" dirty="0">
                <a:latin typeface="Arial" panose="020B0604020202020204" pitchFamily="34" charset="0"/>
              </a:rPr>
              <a:t>Mise en place d’une méthodologie tarifaires qui permet d’avoir des tarifs </a:t>
            </a:r>
          </a:p>
          <a:p>
            <a:pPr marL="1828800" lvl="2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fr-FR" altLang="fr-FR" sz="3200" dirty="0">
                <a:latin typeface="Arial" panose="020B0604020202020204" pitchFamily="34" charset="0"/>
              </a:rPr>
              <a:t>Socialement acceptables</a:t>
            </a:r>
          </a:p>
          <a:p>
            <a:pPr marL="1828800" lvl="2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fr-FR" altLang="fr-FR" sz="3200" dirty="0">
                <a:latin typeface="Arial" panose="020B0604020202020204" pitchFamily="34" charset="0"/>
              </a:rPr>
              <a:t>Economiquement viables</a:t>
            </a:r>
          </a:p>
          <a:p>
            <a:pPr marL="1828800" lvl="2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fr-FR" altLang="fr-FR" sz="3200" dirty="0">
                <a:latin typeface="Arial" panose="020B0604020202020204" pitchFamily="34" charset="0"/>
              </a:rPr>
              <a:t>Avec possibilité de subvention des tarifs dans les zones rurales</a:t>
            </a:r>
          </a:p>
          <a:p>
            <a:pPr marL="457200" indent="-4572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 </a:t>
            </a:r>
            <a:r>
              <a:rPr lang="fr-FR" altLang="fr-FR" sz="3600" dirty="0">
                <a:latin typeface="Arial" panose="020B0604020202020204" pitchFamily="34" charset="0"/>
              </a:rPr>
              <a:t>Mise en place des directives de séparation comptable des activités des opérateurs ;</a:t>
            </a:r>
          </a:p>
          <a:p>
            <a:pPr marL="1943100" lvl="2" indent="-5715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fr-FR" altLang="fr-FR" sz="3600" dirty="0">
                <a:latin typeface="Arial" panose="020B0604020202020204" pitchFamily="34" charset="0"/>
              </a:rPr>
              <a:t>Transparence dans la structure des coûts ;</a:t>
            </a:r>
          </a:p>
          <a:p>
            <a:pPr marL="1943100" lvl="2" indent="-5715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fr-FR" altLang="fr-FR" sz="3600" dirty="0">
                <a:latin typeface="Arial" panose="020B0604020202020204" pitchFamily="34" charset="0"/>
              </a:rPr>
              <a:t>Protection des consommateurs les plus vulnérables.</a:t>
            </a:r>
          </a:p>
        </p:txBody>
      </p:sp>
    </p:spTree>
    <p:extLst>
      <p:ext uri="{BB962C8B-B14F-4D97-AF65-F5344CB8AC3E}">
        <p14:creationId xmlns:p14="http://schemas.microsoft.com/office/powerpoint/2010/main" val="1664634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D183B2-09DC-316D-B08B-048714DA2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Garantir la sécurité et la QoS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8B0D583-3193-A1A6-5FCC-C825034E2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857500"/>
            <a:ext cx="16764000" cy="4825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425196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lang="fr-FR" sz="42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0287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6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7145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3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4003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086100" indent="-425196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fr-FR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defTabSz="9144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sz="3600" dirty="0">
                <a:latin typeface="Arial" panose="020B0604020202020204" pitchFamily="34" charset="0"/>
              </a:rPr>
              <a:t>Surveillance de la continuité du service</a:t>
            </a:r>
          </a:p>
          <a:p>
            <a:pPr marL="457200" indent="-457200" defTabSz="9144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sz="3600" dirty="0">
                <a:latin typeface="Arial" panose="020B0604020202020204" pitchFamily="34" charset="0"/>
              </a:rPr>
              <a:t>Amélioration des indicateurs de performance technique</a:t>
            </a:r>
          </a:p>
          <a:p>
            <a:pPr marL="457200" indent="-457200" defTabSz="9144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sz="3600" dirty="0">
                <a:latin typeface="Arial" panose="020B0604020202020204" pitchFamily="34" charset="0"/>
              </a:rPr>
              <a:t>Encouragement de l’investissement dans le secteur (PPP)</a:t>
            </a:r>
          </a:p>
          <a:p>
            <a:pPr marL="457200" indent="-457200" defTabSz="91440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fr-FR" altLang="fr-FR" sz="4000" dirty="0">
                <a:latin typeface="Arial" panose="020B0604020202020204" pitchFamily="34" charset="0"/>
              </a:rPr>
              <a:t> </a:t>
            </a:r>
            <a:r>
              <a:rPr lang="fr-FR" altLang="fr-FR" sz="3600" dirty="0">
                <a:latin typeface="Arial" panose="020B0604020202020204" pitchFamily="34" charset="0"/>
              </a:rPr>
              <a:t>Réduction des pertes techniques et commerciales</a:t>
            </a:r>
          </a:p>
        </p:txBody>
      </p:sp>
    </p:spTree>
    <p:extLst>
      <p:ext uri="{BB962C8B-B14F-4D97-AF65-F5344CB8AC3E}">
        <p14:creationId xmlns:p14="http://schemas.microsoft.com/office/powerpoint/2010/main" val="3380853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nalisé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72332792_TF78853419_Win32" id="{E939D1AD-245E-4113-B88E-E20D599B2C52}" vid="{B269D645-ADA9-4C84-B6E4-2BDC65D07C90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790</Words>
  <Application>Microsoft Office PowerPoint</Application>
  <PresentationFormat>Personnalisé</PresentationFormat>
  <Paragraphs>107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21" baseType="lpstr">
      <vt:lpstr>Tw Cen MT</vt:lpstr>
      <vt:lpstr>Marianne</vt:lpstr>
      <vt:lpstr>Arial</vt:lpstr>
      <vt:lpstr>Calibri</vt:lpstr>
      <vt:lpstr>Franklin Gothic Book</vt:lpstr>
      <vt:lpstr>Franklin Gothic Demi</vt:lpstr>
      <vt:lpstr>Courier New</vt:lpstr>
      <vt:lpstr>Office Theme</vt:lpstr>
      <vt:lpstr>Personnalisé</vt:lpstr>
      <vt:lpstr>Présentation PowerPoint</vt:lpstr>
      <vt:lpstr>Plan de la présentation</vt:lpstr>
      <vt:lpstr>Cadre légal </vt:lpstr>
      <vt:lpstr>Principaux intervenants </vt:lpstr>
      <vt:lpstr>Défis du secteur</vt:lpstr>
      <vt:lpstr>Evolution du marché de l’électricité </vt:lpstr>
      <vt:lpstr>Régulation en transition</vt:lpstr>
      <vt:lpstr>Régulation tarifaire</vt:lpstr>
      <vt:lpstr>Garantir la sécurité et la QoS</vt:lpstr>
      <vt:lpstr>Renforcement de capacités</vt:lpstr>
      <vt:lpstr>Perspectives </vt:lpstr>
      <vt:lpstr>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Elitebook</dc:creator>
  <cp:lastModifiedBy>Autorité de Régulation</cp:lastModifiedBy>
  <cp:revision>8</cp:revision>
  <cp:lastPrinted>2026-01-23T09:36:53Z</cp:lastPrinted>
  <dcterms:created xsi:type="dcterms:W3CDTF">2006-08-16T00:00:00Z</dcterms:created>
  <dcterms:modified xsi:type="dcterms:W3CDTF">2026-02-03T11:27:07Z</dcterms:modified>
  <dc:identifier>DAG_MPg9tbs</dc:identifier>
</cp:coreProperties>
</file>